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6"/>
  </p:notesMasterIdLst>
  <p:sldIdLst>
    <p:sldId id="341" r:id="rId5"/>
    <p:sldId id="339" r:id="rId6"/>
    <p:sldId id="458" r:id="rId7"/>
    <p:sldId id="459" r:id="rId8"/>
    <p:sldId id="460" r:id="rId9"/>
    <p:sldId id="461" r:id="rId10"/>
    <p:sldId id="462" r:id="rId11"/>
    <p:sldId id="463" r:id="rId12"/>
    <p:sldId id="464" r:id="rId13"/>
    <p:sldId id="465" r:id="rId14"/>
    <p:sldId id="289" r:id="rId15"/>
  </p:sldIdLst>
  <p:sldSz cx="14630400" cy="8229600"/>
  <p:notesSz cx="6858000" cy="9144000"/>
  <p:defaultTex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ng, Rose" initials="YR" lastIdx="1" clrIdx="0">
    <p:extLst>
      <p:ext uri="{19B8F6BF-5375-455C-9EA6-DF929625EA0E}">
        <p15:presenceInfo xmlns:p15="http://schemas.microsoft.com/office/powerpoint/2012/main" userId="S-1-5-21-3436129700-137279607-2938357992-340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7721"/>
    <a:srgbClr val="E76627"/>
    <a:srgbClr val="0065BC"/>
    <a:srgbClr val="FED13F"/>
    <a:srgbClr val="FEC9FF"/>
    <a:srgbClr val="FED73F"/>
    <a:srgbClr val="0848AD"/>
    <a:srgbClr val="FAC533"/>
    <a:srgbClr val="9B9699"/>
    <a:srgbClr val="3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5" autoAdjust="0"/>
    <p:restoredTop sz="45706" autoAdjust="0"/>
  </p:normalViewPr>
  <p:slideViewPr>
    <p:cSldViewPr snapToGrid="0" snapToObjects="1">
      <p:cViewPr varScale="1">
        <p:scale>
          <a:sx n="44" d="100"/>
          <a:sy n="44" d="100"/>
        </p:scale>
        <p:origin x="324" y="48"/>
      </p:cViewPr>
      <p:guideLst>
        <p:guide orient="horz" pos="2592"/>
        <p:guide pos="4608"/>
      </p:guideLst>
    </p:cSldViewPr>
  </p:slideViewPr>
  <p:notesTextViewPr>
    <p:cViewPr>
      <p:scale>
        <a:sx n="200" d="100"/>
        <a:sy n="200" d="100"/>
      </p:scale>
      <p:origin x="0" y="0"/>
    </p:cViewPr>
  </p:notesTextViewPr>
  <p:sorterViewPr>
    <p:cViewPr varScale="1">
      <p:scale>
        <a:sx n="1" d="1"/>
        <a:sy n="1" d="1"/>
      </p:scale>
      <p:origin x="0" y="1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93404-58C7-A246-89CC-B85F345BB44E}" type="datetimeFigureOut">
              <a:rPr lang="en-US" smtClean="0"/>
              <a:t>4/12/2021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B8750-E7B1-0449-98DA-D098FA4DD43B}" type="slidenum">
              <a:rPr lang="en-US" smtClean="0"/>
              <a:t>‹#›</a:t>
            </a:fld>
            <a:endParaRPr lang="en-US" dirty="0"/>
          </a:p>
        </p:txBody>
      </p:sp>
    </p:spTree>
    <p:extLst>
      <p:ext uri="{BB962C8B-B14F-4D97-AF65-F5344CB8AC3E}">
        <p14:creationId xmlns:p14="http://schemas.microsoft.com/office/powerpoint/2010/main" val="1899589724"/>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medicalgps.com/the-challenges-of-coordinated-ca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log.medicalgps.com/the-challenges-of-coordinated-car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Welcome</a:t>
            </a:r>
            <a:r>
              <a:rPr lang="en-US" sz="1100" kern="1200" baseline="0" dirty="0" smtClean="0">
                <a:solidFill>
                  <a:schemeClr val="tx1"/>
                </a:solidFill>
                <a:effectLst/>
                <a:latin typeface="+mn-lt"/>
                <a:ea typeface="+mn-ea"/>
                <a:cs typeface="+mn-cs"/>
              </a:rPr>
              <a:t> to our </a:t>
            </a:r>
            <a:r>
              <a:rPr lang="en-US" sz="1100" kern="1200" baseline="0" dirty="0" err="1" smtClean="0">
                <a:solidFill>
                  <a:schemeClr val="tx1"/>
                </a:solidFill>
                <a:effectLst/>
                <a:latin typeface="+mn-lt"/>
                <a:ea typeface="+mn-ea"/>
                <a:cs typeface="+mn-cs"/>
              </a:rPr>
              <a:t>microlearning</a:t>
            </a:r>
            <a:r>
              <a:rPr lang="en-US" sz="1100" kern="1200" baseline="0" dirty="0" smtClean="0">
                <a:solidFill>
                  <a:schemeClr val="tx1"/>
                </a:solidFill>
                <a:effectLst/>
                <a:latin typeface="+mn-lt"/>
                <a:ea typeface="+mn-ea"/>
                <a:cs typeface="+mn-cs"/>
              </a:rPr>
              <a:t> series, brought to you by </a:t>
            </a:r>
            <a:r>
              <a:rPr lang="en-US" dirty="0" smtClean="0"/>
              <a:t>Care1st Health Plan Arizona</a:t>
            </a:r>
            <a:r>
              <a:rPr lang="en-US" sz="1100" kern="1200" baseline="0" dirty="0" smtClean="0">
                <a:solidFill>
                  <a:schemeClr val="tx1"/>
                </a:solidFill>
                <a:effectLst/>
                <a:latin typeface="+mn-lt"/>
                <a:ea typeface="+mn-ea"/>
                <a:cs typeface="+mn-cs"/>
              </a:rPr>
              <a:t> Behavioral Health’s clinical provider training team. This module focuses on care coordination.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a:t>
            </a:fld>
            <a:endParaRPr lang="en-US" dirty="0"/>
          </a:p>
        </p:txBody>
      </p:sp>
    </p:spTree>
    <p:extLst>
      <p:ext uri="{BB962C8B-B14F-4D97-AF65-F5344CB8AC3E}">
        <p14:creationId xmlns:p14="http://schemas.microsoft.com/office/powerpoint/2010/main" val="272496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Care1st Health Plan Arizona</a:t>
            </a:r>
            <a:r>
              <a:rPr lang="en-US" baseline="0" dirty="0" smtClean="0"/>
              <a:t> Behavioral Health’s mission is to help people live their best lives by being the trusted partner to create superior solutions in behavioral healthcare and wellness. We simply can’t meet this mission without our providers, and appreciate the work you do to meet our members’ needs!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 </a:t>
            </a:r>
            <a:r>
              <a:rPr lang="en-US" b="0" dirty="0" smtClean="0"/>
              <a:t>Medical GPS.</a:t>
            </a:r>
            <a:r>
              <a:rPr lang="en-US" b="0" baseline="0" dirty="0" smtClean="0"/>
              <a:t> </a:t>
            </a:r>
            <a:r>
              <a:rPr lang="en-US" b="0" i="1" baseline="0" dirty="0" smtClean="0"/>
              <a:t>The Challenges of Coordinated Care</a:t>
            </a:r>
            <a:r>
              <a:rPr lang="en-US" b="0" i="0" baseline="0" dirty="0" smtClean="0"/>
              <a:t> (March 13, 2017). Retrieved from </a:t>
            </a:r>
            <a:r>
              <a:rPr lang="en-US" dirty="0" smtClean="0">
                <a:hlinkClick r:id="rId3"/>
              </a:rPr>
              <a:t>https://blog.medicalgps.com/the-challenges-of-coordinated-care/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10</a:t>
            </a:fld>
            <a:endParaRPr lang="en-US" dirty="0"/>
          </a:p>
        </p:txBody>
      </p:sp>
    </p:spTree>
    <p:extLst>
      <p:ext uri="{BB962C8B-B14F-4D97-AF65-F5344CB8AC3E}">
        <p14:creationId xmlns:p14="http://schemas.microsoft.com/office/powerpoint/2010/main" val="288060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If you are experiencing any barriers</a:t>
            </a:r>
            <a:r>
              <a:rPr lang="en-US" baseline="0" dirty="0" smtClean="0"/>
              <a:t> to care coordination or have any additional questions, please contact Amy </a:t>
            </a:r>
            <a:r>
              <a:rPr lang="en-US" baseline="0" dirty="0" err="1" smtClean="0"/>
              <a:t>Trussell</a:t>
            </a:r>
            <a:r>
              <a:rPr lang="en-US" baseline="0" dirty="0" smtClean="0"/>
              <a:t> using the information provided on your screen. </a:t>
            </a:r>
            <a:r>
              <a:rPr lang="en-US" dirty="0" smtClean="0"/>
              <a:t>Thank</a:t>
            </a:r>
            <a:r>
              <a:rPr lang="en-US" baseline="0" dirty="0" smtClean="0"/>
              <a:t> you for attending this </a:t>
            </a:r>
            <a:r>
              <a:rPr lang="en-US" baseline="0" dirty="0" err="1" smtClean="0"/>
              <a:t>microlearning</a:t>
            </a:r>
            <a:r>
              <a:rPr lang="en-US" baseline="0" smtClean="0"/>
              <a:t> session on </a:t>
            </a:r>
            <a:r>
              <a:rPr lang="en-US" baseline="0" dirty="0" smtClean="0"/>
              <a:t>care coordination.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11</a:t>
            </a:fld>
            <a:endParaRPr lang="en-US" dirty="0"/>
          </a:p>
        </p:txBody>
      </p:sp>
    </p:spTree>
    <p:extLst>
      <p:ext uri="{BB962C8B-B14F-4D97-AF65-F5344CB8AC3E}">
        <p14:creationId xmlns:p14="http://schemas.microsoft.com/office/powerpoint/2010/main" val="24214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This </a:t>
            </a:r>
            <a:r>
              <a:rPr lang="en-US" dirty="0" err="1" smtClean="0"/>
              <a:t>microlearning</a:t>
            </a:r>
            <a:r>
              <a:rPr lang="en-US" dirty="0" smtClean="0"/>
              <a:t> is</a:t>
            </a:r>
            <a:r>
              <a:rPr lang="en-US" baseline="0" dirty="0" smtClean="0"/>
              <a:t> one of four in a series.  The topics covered in this series are care coordination, treatment planning, titration of services, and discharge planning.  Check out each </a:t>
            </a:r>
            <a:r>
              <a:rPr lang="en-US" baseline="0" dirty="0" err="1" smtClean="0"/>
              <a:t>microlearning</a:t>
            </a:r>
            <a:r>
              <a:rPr lang="en-US" baseline="0" dirty="0" smtClean="0"/>
              <a:t> for more information on the topics listed.</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2</a:t>
            </a:fld>
            <a:endParaRPr lang="en-US" dirty="0"/>
          </a:p>
        </p:txBody>
      </p:sp>
    </p:spTree>
    <p:extLst>
      <p:ext uri="{BB962C8B-B14F-4D97-AF65-F5344CB8AC3E}">
        <p14:creationId xmlns:p14="http://schemas.microsoft.com/office/powerpoint/2010/main" val="73095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By</a:t>
            </a:r>
            <a:r>
              <a:rPr lang="en-US" sz="1100" b="0" kern="1200" baseline="0" dirty="0" smtClean="0">
                <a:solidFill>
                  <a:schemeClr val="tx1"/>
                </a:solidFill>
                <a:effectLst/>
                <a:latin typeface="+mn-lt"/>
                <a:ea typeface="+mn-ea"/>
                <a:cs typeface="+mn-cs"/>
              </a:rPr>
              <a:t> the end of this module, you will be able to identify the rationale behind care coordination; list the various types of care coordination activities; verbalize the benefits of care coordination; review possible risks due to lack of care coordination; and identify potential barriers faced when coordinating care.</a:t>
            </a:r>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3</a:t>
            </a:fld>
            <a:endParaRPr lang="en-US" dirty="0"/>
          </a:p>
        </p:txBody>
      </p:sp>
    </p:spTree>
    <p:extLst>
      <p:ext uri="{BB962C8B-B14F-4D97-AF65-F5344CB8AC3E}">
        <p14:creationId xmlns:p14="http://schemas.microsoft.com/office/powerpoint/2010/main" val="149382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a:t>
            </a:r>
            <a:r>
              <a:rPr lang="en-US" baseline="0" dirty="0" smtClean="0"/>
              <a:t> broad definition. According to the Agency for Healthcare Quality and Research, c</a:t>
            </a:r>
            <a:r>
              <a:rPr lang="en-US" dirty="0" smtClean="0"/>
              <a:t>are coordination is the deliberate organization of member care activities between two or more participants (including the member) involved in a member's care to facilitate the appropriate delivery of health care services. Organizing care involves the marshalling of personnel and other resources needed to carry out all required member care activities and is often managed by the exchange of information among participants responsible for different aspects of care. The </a:t>
            </a:r>
            <a:r>
              <a:rPr lang="en-US" b="1" dirty="0" smtClean="0"/>
              <a:t>goal</a:t>
            </a:r>
            <a:r>
              <a:rPr lang="en-US" b="0" dirty="0" smtClean="0"/>
              <a:t> of care coordination is to meet the member’s needs and preferences</a:t>
            </a:r>
            <a:r>
              <a:rPr lang="en-US" b="0" baseline="0" dirty="0" smtClean="0"/>
              <a:t> in delivery of high-quality and high-value care. Care coordination is an essential element in treatment planning, services titration, and discharge planning processes.</a:t>
            </a:r>
            <a:endParaRPr lang="en-US" dirty="0" smtClean="0"/>
          </a:p>
          <a:p>
            <a:endParaRPr lang="en-US" dirty="0" smtClean="0"/>
          </a:p>
          <a:p>
            <a:r>
              <a:rPr lang="en-US" b="1" dirty="0" smtClean="0"/>
              <a:t>Source: </a:t>
            </a:r>
            <a:r>
              <a:rPr lang="en-US" sz="1100" b="0" i="0" kern="1200" dirty="0" smtClean="0">
                <a:solidFill>
                  <a:schemeClr val="tx1"/>
                </a:solidFill>
                <a:effectLst/>
                <a:latin typeface="+mn-lt"/>
                <a:ea typeface="+mn-ea"/>
                <a:cs typeface="+mn-cs"/>
              </a:rPr>
              <a:t>Chapter 2. What is Care Coordination?. Content last reviewed June 2014. Agency for Healthcare Research and Quality, Rockville, MD. https://www.ahrq.gov/ncepcr/care/coordination/atlas/chapter2.html</a:t>
            </a:r>
            <a:endParaRPr lang="en-US" b="1" dirty="0"/>
          </a:p>
        </p:txBody>
      </p:sp>
      <p:sp>
        <p:nvSpPr>
          <p:cNvPr id="4" name="Slide Number Placeholder 3"/>
          <p:cNvSpPr>
            <a:spLocks noGrp="1"/>
          </p:cNvSpPr>
          <p:nvPr>
            <p:ph type="sldNum" sz="quarter" idx="10"/>
          </p:nvPr>
        </p:nvSpPr>
        <p:spPr/>
        <p:txBody>
          <a:bodyPr/>
          <a:lstStyle/>
          <a:p>
            <a:fld id="{B88B8750-E7B1-0449-98DA-D098FA4DD43B}" type="slidenum">
              <a:rPr lang="en-US" smtClean="0"/>
              <a:t>4</a:t>
            </a:fld>
            <a:endParaRPr lang="en-US" dirty="0"/>
          </a:p>
        </p:txBody>
      </p:sp>
    </p:spTree>
    <p:extLst>
      <p:ext uri="{BB962C8B-B14F-4D97-AF65-F5344CB8AC3E}">
        <p14:creationId xmlns:p14="http://schemas.microsoft.com/office/powerpoint/2010/main" val="12164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what are the </a:t>
            </a:r>
            <a:r>
              <a:rPr lang="en-US" b="1" baseline="0" dirty="0" smtClean="0"/>
              <a:t>benefits</a:t>
            </a:r>
            <a:r>
              <a:rPr lang="en-US" baseline="0" dirty="0" smtClean="0"/>
              <a:t> of care coordination? </a:t>
            </a:r>
            <a:r>
              <a:rPr lang="en-US" sz="1100" b="0" i="0" kern="1200" dirty="0" smtClean="0">
                <a:solidFill>
                  <a:schemeClr val="tx1"/>
                </a:solidFill>
                <a:effectLst/>
                <a:latin typeface="+mn-lt"/>
                <a:ea typeface="+mn-ea"/>
                <a:cs typeface="+mn-cs"/>
              </a:rPr>
              <a:t>This model</a:t>
            </a:r>
            <a:r>
              <a:rPr lang="en-US" sz="1100" b="0" i="0" kern="1200" baseline="0" dirty="0" smtClean="0">
                <a:solidFill>
                  <a:schemeClr val="tx1"/>
                </a:solidFill>
                <a:effectLst/>
                <a:latin typeface="+mn-lt"/>
                <a:ea typeface="+mn-ea"/>
                <a:cs typeface="+mn-cs"/>
              </a:rPr>
              <a:t> has been </a:t>
            </a:r>
            <a:r>
              <a:rPr lang="en-US" sz="1100" b="0" i="0" kern="1200" dirty="0" smtClean="0">
                <a:solidFill>
                  <a:schemeClr val="tx1"/>
                </a:solidFill>
                <a:effectLst/>
                <a:latin typeface="+mn-lt"/>
                <a:ea typeface="+mn-ea"/>
                <a:cs typeface="+mn-cs"/>
              </a:rPr>
              <a:t>identified as</a:t>
            </a:r>
            <a:r>
              <a:rPr lang="en-US" sz="1100" b="0" i="0" kern="1200" baseline="0" dirty="0" smtClean="0">
                <a:solidFill>
                  <a:schemeClr val="tx1"/>
                </a:solidFill>
                <a:effectLst/>
                <a:latin typeface="+mn-lt"/>
                <a:ea typeface="+mn-ea"/>
                <a:cs typeface="+mn-cs"/>
              </a:rPr>
              <a:t> a </a:t>
            </a:r>
            <a:r>
              <a:rPr lang="en-US" sz="1100" b="0" i="0" kern="1200" dirty="0" smtClean="0">
                <a:solidFill>
                  <a:schemeClr val="tx1"/>
                </a:solidFill>
                <a:effectLst/>
                <a:latin typeface="+mn-lt"/>
                <a:ea typeface="+mn-ea"/>
                <a:cs typeface="+mn-cs"/>
              </a:rPr>
              <a:t>key strategy that has the potential to improve</a:t>
            </a:r>
            <a:r>
              <a:rPr lang="en-US" sz="1100" b="0" i="0" kern="1200" baseline="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rPr>
              <a:t>the health care system’s overall effectiveness, safety, and efficiency. Well-designed, targeted care coordination that is delivered to the right people can improve outcomes for everyone:</a:t>
            </a:r>
            <a:r>
              <a:rPr lang="en-US" sz="1100" b="0" i="0" kern="1200" baseline="0" dirty="0" smtClean="0">
                <a:solidFill>
                  <a:schemeClr val="tx1"/>
                </a:solidFill>
                <a:effectLst/>
                <a:latin typeface="+mn-lt"/>
                <a:ea typeface="+mn-ea"/>
                <a:cs typeface="+mn-cs"/>
              </a:rPr>
              <a:t> members, providers, and payers. Additionally, care coordination helps to facilitate more comprehensive treatment planning that may lead to more appropriate services titration.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smtClean="0">
                <a:solidFill>
                  <a:schemeClr val="tx1"/>
                </a:solidFill>
                <a:effectLst/>
                <a:latin typeface="+mn-lt"/>
                <a:ea typeface="+mn-ea"/>
                <a:cs typeface="+mn-cs"/>
              </a:rPr>
              <a:t>Source: </a:t>
            </a:r>
            <a:r>
              <a:rPr lang="en-US" sz="1100" b="0" i="0" kern="1200" dirty="0" smtClean="0">
                <a:solidFill>
                  <a:schemeClr val="tx1"/>
                </a:solidFill>
                <a:effectLst/>
                <a:latin typeface="+mn-lt"/>
                <a:ea typeface="+mn-ea"/>
                <a:cs typeface="+mn-cs"/>
              </a:rPr>
              <a:t>Care Coordination. Content last reviewed August 2018. Agency for Healthcare Research and Quality, Rockville, MD.</a:t>
            </a:r>
            <a:r>
              <a:rPr lang="en-US" dirty="0" smtClean="0"/>
              <a:t/>
            </a:r>
            <a:br>
              <a:rPr lang="en-US" dirty="0" smtClean="0"/>
            </a:br>
            <a:r>
              <a:rPr lang="en-US" sz="1100" b="0" i="0" kern="1200" dirty="0" smtClean="0">
                <a:solidFill>
                  <a:schemeClr val="tx1"/>
                </a:solidFill>
                <a:effectLst/>
                <a:latin typeface="+mn-lt"/>
                <a:ea typeface="+mn-ea"/>
                <a:cs typeface="+mn-cs"/>
              </a:rPr>
              <a:t>https://www.ahrq.gov/ncepcr/care/coordination.html</a:t>
            </a:r>
          </a:p>
        </p:txBody>
      </p:sp>
      <p:sp>
        <p:nvSpPr>
          <p:cNvPr id="4" name="Slide Number Placeholder 3"/>
          <p:cNvSpPr>
            <a:spLocks noGrp="1"/>
          </p:cNvSpPr>
          <p:nvPr>
            <p:ph type="sldNum" sz="quarter" idx="10"/>
          </p:nvPr>
        </p:nvSpPr>
        <p:spPr/>
        <p:txBody>
          <a:bodyPr/>
          <a:lstStyle/>
          <a:p>
            <a:fld id="{B88B8750-E7B1-0449-98DA-D098FA4DD43B}" type="slidenum">
              <a:rPr lang="en-US" smtClean="0"/>
              <a:t>5</a:t>
            </a:fld>
            <a:endParaRPr lang="en-US" dirty="0"/>
          </a:p>
        </p:txBody>
      </p:sp>
    </p:spTree>
    <p:extLst>
      <p:ext uri="{BB962C8B-B14F-4D97-AF65-F5344CB8AC3E}">
        <p14:creationId xmlns:p14="http://schemas.microsoft.com/office/powerpoint/2010/main" val="2483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Because care coordination can consist</a:t>
            </a:r>
            <a:r>
              <a:rPr lang="en-US" baseline="0" dirty="0" smtClean="0"/>
              <a:t> of </a:t>
            </a:r>
            <a:r>
              <a:rPr lang="en-US" dirty="0" smtClean="0"/>
              <a:t>anything that bridges gaps along the care pathway, it’s important to think about who all may be involved in the care coordination process. We</a:t>
            </a:r>
            <a:r>
              <a:rPr lang="en-US" baseline="0" dirty="0" smtClean="0"/>
              <a:t> know that a holistic approach to healthcare typically results in the best outcomes, regardless of the level of care the member may be in. Thus, care coordination may include a variety of individuals. Examples may include: behavioral health providers, such as social workers, counselors, or psychiatrists; physical health providers, such as a primary care physician or a pharmacist; specialty care services, such as physical therapists, occupational therapists, substance use counselors, or speech therapy; educational and community supports, such as teachers, school psychologists, or mentors; or family members, such as a parent, guardian, spouse, or sibling. All of these people can be considered integral members of the treatment team, with each having a unique role in treatment planning and discharge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22 28 33 41 47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baseline="0" dirty="0" smtClean="0">
                <a:solidFill>
                  <a:schemeClr val="tx1"/>
                </a:solidFill>
                <a:effectLst/>
                <a:latin typeface="+mn-lt"/>
                <a:ea typeface="+mn-ea"/>
                <a:cs typeface="+mn-cs"/>
              </a:rPr>
              <a:t>Source:</a:t>
            </a:r>
            <a:r>
              <a:rPr lang="en-US" sz="1100" b="0" kern="1200" baseline="0" dirty="0" smtClean="0">
                <a:solidFill>
                  <a:schemeClr val="tx1"/>
                </a:solidFill>
                <a:effectLst/>
                <a:latin typeface="+mn-lt"/>
                <a:ea typeface="+mn-ea"/>
                <a:cs typeface="+mn-cs"/>
              </a:rPr>
              <a:t> 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6</a:t>
            </a:fld>
            <a:endParaRPr lang="en-US" dirty="0"/>
          </a:p>
        </p:txBody>
      </p:sp>
    </p:spTree>
    <p:extLst>
      <p:ext uri="{BB962C8B-B14F-4D97-AF65-F5344CB8AC3E}">
        <p14:creationId xmlns:p14="http://schemas.microsoft.com/office/powerpoint/2010/main" val="42439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Because care coordination can consist</a:t>
            </a:r>
            <a:r>
              <a:rPr lang="en-US" baseline="0" dirty="0" smtClean="0"/>
              <a:t> of </a:t>
            </a:r>
            <a:r>
              <a:rPr lang="en-US" dirty="0" smtClean="0"/>
              <a:t>anything that bridges gaps along the care pathway, it’s important to think about who all may be involved in the care coordination process. We</a:t>
            </a:r>
            <a:r>
              <a:rPr lang="en-US" baseline="0" dirty="0" smtClean="0"/>
              <a:t> know that a holistic approach to healthcare typically results in the best outcomes, regardless of the level of care the member may be in. Thus, care coordination may include a variety of individuals. Examples may include: behavioral health providers, such as social workers, counselors, or psychiatrists; physical health providers, such as a primary care physician or a pharmacist; specialty care services, such as physical therapists, occupational therapists, substance use counselors, or speech therapy; educational and community supports, such as teachers, school psychologists, or mentors; or family members, such as a parent, guardian, spouse, or sibling. All of these people can be considered integral members of the treatment team, with each having a unique role in treatment planning and discharge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22 28 33 41 47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baseline="0" dirty="0" smtClean="0">
                <a:solidFill>
                  <a:schemeClr val="tx1"/>
                </a:solidFill>
                <a:effectLst/>
                <a:latin typeface="+mn-lt"/>
                <a:ea typeface="+mn-ea"/>
                <a:cs typeface="+mn-cs"/>
              </a:rPr>
              <a:t>Source:</a:t>
            </a:r>
            <a:r>
              <a:rPr lang="en-US" sz="1100" b="0" kern="1200" baseline="0" dirty="0" smtClean="0">
                <a:solidFill>
                  <a:schemeClr val="tx1"/>
                </a:solidFill>
                <a:effectLst/>
                <a:latin typeface="+mn-lt"/>
                <a:ea typeface="+mn-ea"/>
                <a:cs typeface="+mn-cs"/>
              </a:rPr>
              <a:t> 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7</a:t>
            </a:fld>
            <a:endParaRPr lang="en-US" dirty="0"/>
          </a:p>
        </p:txBody>
      </p:sp>
    </p:spTree>
    <p:extLst>
      <p:ext uri="{BB962C8B-B14F-4D97-AF65-F5344CB8AC3E}">
        <p14:creationId xmlns:p14="http://schemas.microsoft.com/office/powerpoint/2010/main" val="65943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could happen if we do not coordinate care? There are different circumstances</a:t>
            </a:r>
            <a:r>
              <a:rPr lang="en-US" baseline="0" dirty="0" smtClean="0"/>
              <a:t> that may arise. One primary issue is that there is the risk of having multiple providers treating different diagnoses. For example, a </a:t>
            </a:r>
            <a:r>
              <a:rPr lang="en-US" sz="1100" kern="1200" baseline="0" dirty="0" smtClean="0">
                <a:solidFill>
                  <a:schemeClr val="tx1"/>
                </a:solidFill>
                <a:effectLst/>
                <a:latin typeface="+mn-lt"/>
                <a:ea typeface="+mn-ea"/>
                <a:cs typeface="+mn-cs"/>
              </a:rPr>
              <a:t>m</a:t>
            </a:r>
            <a:r>
              <a:rPr lang="en-US" sz="1100" kern="1200" dirty="0" smtClean="0">
                <a:solidFill>
                  <a:schemeClr val="tx1"/>
                </a:solidFill>
                <a:effectLst/>
                <a:latin typeface="+mn-lt"/>
                <a:ea typeface="+mn-ea"/>
                <a:cs typeface="+mn-cs"/>
              </a:rPr>
              <a:t>ember may be seen for therapy</a:t>
            </a:r>
            <a:r>
              <a:rPr lang="en-US" sz="1100" kern="1200" baseline="0" dirty="0" smtClean="0">
                <a:solidFill>
                  <a:schemeClr val="tx1"/>
                </a:solidFill>
                <a:effectLst/>
                <a:latin typeface="+mn-lt"/>
                <a:ea typeface="+mn-ea"/>
                <a:cs typeface="+mn-cs"/>
              </a:rPr>
              <a:t> and have a diagnosis of Bipolar Disorder by the therapist</a:t>
            </a:r>
            <a:r>
              <a:rPr lang="en-US" sz="1100" kern="1200" dirty="0" smtClean="0">
                <a:solidFill>
                  <a:schemeClr val="tx1"/>
                </a:solidFill>
                <a:effectLst/>
                <a:latin typeface="+mn-lt"/>
                <a:ea typeface="+mn-ea"/>
                <a:cs typeface="+mn-cs"/>
              </a:rPr>
              <a:t>, but</a:t>
            </a:r>
            <a:r>
              <a:rPr lang="en-US" sz="1100" kern="1200" baseline="0" dirty="0" smtClean="0">
                <a:solidFill>
                  <a:schemeClr val="tx1"/>
                </a:solidFill>
                <a:effectLst/>
                <a:latin typeface="+mn-lt"/>
                <a:ea typeface="+mn-ea"/>
                <a:cs typeface="+mn-cs"/>
              </a:rPr>
              <a:t> may have received a diagnosis of ADHD by their psychiatrist at a different agency. Having multiple treatment plans with different goals can complicate the treatment process for the member. We also know that evidence-based treatment for both of these conditions may be different given the way they are presented. If we do not communicate with each other, the patient will likely not improve. </a:t>
            </a:r>
          </a:p>
          <a:p>
            <a:r>
              <a:rPr lang="en-US" sz="1100" kern="1200" baseline="0" dirty="0" smtClean="0">
                <a:solidFill>
                  <a:schemeClr val="tx1"/>
                </a:solidFill>
                <a:effectLst/>
                <a:latin typeface="+mn-lt"/>
                <a:ea typeface="+mn-ea"/>
                <a:cs typeface="+mn-cs"/>
              </a:rPr>
              <a:t>Another risk of not coordinating care is that the individual’s behavioral health symptoms may become exacerbated. If a member is experiencing high acuity with a physical health condition, yet is not communicating with their behavioral health provider about their medical status, it could lead to the behavioral health condition worsening.</a:t>
            </a:r>
          </a:p>
          <a:p>
            <a:r>
              <a:rPr lang="en-US" sz="1100" kern="1200" baseline="0" dirty="0" smtClean="0">
                <a:solidFill>
                  <a:schemeClr val="tx1"/>
                </a:solidFill>
                <a:effectLst/>
                <a:latin typeface="+mn-lt"/>
                <a:ea typeface="+mn-ea"/>
                <a:cs typeface="+mn-cs"/>
              </a:rPr>
              <a:t>Both of these circumstances, in the short and long term, have the potential to lead to poorer general prognosis of the member’s condition.</a:t>
            </a:r>
          </a:p>
          <a:p>
            <a:endParaRPr lang="en-US" sz="11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baseline="0" dirty="0" smtClean="0">
                <a:solidFill>
                  <a:schemeClr val="tx1"/>
                </a:solidFill>
                <a:effectLst/>
                <a:latin typeface="+mn-lt"/>
                <a:ea typeface="+mn-ea"/>
                <a:cs typeface="+mn-cs"/>
              </a:rPr>
              <a:t>Source:</a:t>
            </a:r>
            <a:r>
              <a:rPr lang="en-US" sz="1100" b="0" kern="1200" baseline="0" dirty="0" smtClean="0">
                <a:solidFill>
                  <a:schemeClr val="tx1"/>
                </a:solidFill>
                <a:effectLst/>
                <a:latin typeface="+mn-lt"/>
                <a:ea typeface="+mn-ea"/>
                <a:cs typeface="+mn-cs"/>
              </a:rPr>
              <a:t> 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8</a:t>
            </a:fld>
            <a:endParaRPr lang="en-US" dirty="0"/>
          </a:p>
        </p:txBody>
      </p:sp>
    </p:spTree>
    <p:extLst>
      <p:ext uri="{BB962C8B-B14F-4D97-AF65-F5344CB8AC3E}">
        <p14:creationId xmlns:p14="http://schemas.microsoft.com/office/powerpoint/2010/main" val="264243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Care1st Health Plan Arizona</a:t>
            </a:r>
            <a:r>
              <a:rPr lang="en-US" sz="1100" b="0" kern="1200" baseline="0" dirty="0" smtClean="0">
                <a:solidFill>
                  <a:schemeClr val="tx1"/>
                </a:solidFill>
                <a:effectLst/>
                <a:latin typeface="+mn-lt"/>
                <a:ea typeface="+mn-ea"/>
                <a:cs typeface="+mn-cs"/>
              </a:rPr>
              <a:t> Behavioral Health does recognize that barriers may be present for providers in their efforts to coordinate care. These barriers may exist from the member and/or the systemic levels. From the member standpoint, we recognize that our members or their guardians may have a difficult time recalling a previous providers’ information. We also recognize that care coordination can be difficult if the member does not trust the provider or struggles with taking responsibility for managing chronic conditions. Our members may also have negative perceptions about mental illness that can impact care coordination.</a:t>
            </a:r>
          </a:p>
          <a:p>
            <a:endParaRPr lang="en-US" sz="1100" b="0" kern="1200" baseline="0" dirty="0" smtClean="0">
              <a:solidFill>
                <a:schemeClr val="tx1"/>
              </a:solidFill>
              <a:effectLst/>
              <a:latin typeface="+mn-lt"/>
              <a:ea typeface="+mn-ea"/>
              <a:cs typeface="+mn-cs"/>
            </a:endParaRPr>
          </a:p>
          <a:p>
            <a:r>
              <a:rPr lang="en-US" sz="1100" b="0" kern="1200" baseline="0" dirty="0" smtClean="0">
                <a:solidFill>
                  <a:schemeClr val="tx1"/>
                </a:solidFill>
                <a:effectLst/>
                <a:latin typeface="+mn-lt"/>
                <a:ea typeface="+mn-ea"/>
                <a:cs typeface="+mn-cs"/>
              </a:rPr>
              <a:t>From a systemic standpoint, we recognize there are barriers related to information technology, such as variations in electronic healthcare record systems and inability for these systems to “talk” to each other. Another systemic barrier may involve how interactions between facilities go. Building a strong, working relationship seems to help minimize this as being problematic. Finally, stigma about mental illness may also exist in various healthcare systems. All of these items mentioned may converge to cause substantial barriers for you in your practice.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 </a:t>
            </a:r>
            <a:r>
              <a:rPr lang="en-US" b="0" dirty="0" smtClean="0"/>
              <a:t>Medical GPS.</a:t>
            </a:r>
            <a:r>
              <a:rPr lang="en-US" b="0" baseline="0" dirty="0" smtClean="0"/>
              <a:t> </a:t>
            </a:r>
            <a:r>
              <a:rPr lang="en-US" b="0" i="1" baseline="0" dirty="0" smtClean="0"/>
              <a:t>The Challenges of Coordinated Care</a:t>
            </a:r>
            <a:r>
              <a:rPr lang="en-US" b="0" i="0" baseline="0" dirty="0" smtClean="0"/>
              <a:t> (March 13, 2017). Retrieved from </a:t>
            </a:r>
            <a:r>
              <a:rPr lang="en-US" dirty="0" smtClean="0">
                <a:hlinkClick r:id="rId3"/>
              </a:rPr>
              <a:t>https://blog.medicalgps.com/the-challenges-of-coordinated-care/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9</a:t>
            </a:fld>
            <a:endParaRPr lang="en-US" dirty="0"/>
          </a:p>
        </p:txBody>
      </p:sp>
    </p:spTree>
    <p:extLst>
      <p:ext uri="{BB962C8B-B14F-4D97-AF65-F5344CB8AC3E}">
        <p14:creationId xmlns:p14="http://schemas.microsoft.com/office/powerpoint/2010/main" val="215289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673760359"/>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955" y="1111252"/>
            <a:ext cx="4303258" cy="1142030"/>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10955610" y="7627939"/>
            <a:ext cx="3290886" cy="438150"/>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4359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
        <p:nvSpPr>
          <p:cNvPr id="7" name="Rectangle 6"/>
          <p:cNvSpPr>
            <a:spLocks noChangeArrowheads="1"/>
          </p:cNvSpPr>
          <p:nvPr userDrawn="1"/>
        </p:nvSpPr>
        <p:spPr bwMode="hidden">
          <a:xfrm>
            <a:off x="267046" y="-14067"/>
            <a:ext cx="147821" cy="8243668"/>
          </a:xfrm>
          <a:prstGeom prst="rect">
            <a:avLst/>
          </a:prstGeom>
          <a:solidFill>
            <a:srgbClr val="FEC920"/>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1420238"/>
            <a:ext cx="6232525" cy="5991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91400" y="1420238"/>
            <a:ext cx="6232525" cy="59918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83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155643"/>
            <a:ext cx="12619037" cy="758758"/>
          </a:xfrm>
        </p:spPr>
        <p:txBody>
          <a:bodyPr/>
          <a:lstStyle/>
          <a:p>
            <a:r>
              <a:rPr lang="en-US"/>
              <a:t>Click to edit Master title style</a:t>
            </a:r>
          </a:p>
        </p:txBody>
      </p:sp>
      <p:sp>
        <p:nvSpPr>
          <p:cNvPr id="3" name="Text Placeholder 2"/>
          <p:cNvSpPr>
            <a:spLocks noGrp="1"/>
          </p:cNvSpPr>
          <p:nvPr>
            <p:ph type="body" idx="1"/>
          </p:nvPr>
        </p:nvSpPr>
        <p:spPr>
          <a:xfrm>
            <a:off x="1006476" y="1496455"/>
            <a:ext cx="6189662" cy="464107"/>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2256818"/>
            <a:ext cx="6189662" cy="5171096"/>
          </a:xfrm>
        </p:spPr>
        <p:txBody>
          <a:bodyPr>
            <a:normAutofit/>
          </a:bodyPr>
          <a:lstStyle>
            <a:lvl1pPr>
              <a:defRPr sz="3100"/>
            </a:lvl1pPr>
            <a:lvl2pPr>
              <a:defRPr sz="2400"/>
            </a:lvl2pPr>
            <a:lvl3pPr>
              <a:defRPr sz="2000"/>
            </a:lvl3pPr>
            <a:lvl4pPr>
              <a:defRPr sz="19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07276" y="1496455"/>
            <a:ext cx="6219826" cy="511478"/>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6" y="2256818"/>
            <a:ext cx="6219826" cy="5171096"/>
          </a:xfrm>
        </p:spPr>
        <p:txBody>
          <a:bodyPr>
            <a:normAutofit/>
          </a:bodyPr>
          <a:lstStyle>
            <a:lvl1pPr>
              <a:defRPr sz="3100"/>
            </a:lvl1pPr>
            <a:lvl2pPr>
              <a:defRPr sz="2400"/>
            </a:lvl2pPr>
            <a:lvl3pPr>
              <a:defRPr sz="2000"/>
            </a:lvl3pPr>
            <a:lvl4pPr>
              <a:defRPr sz="19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72900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995551599"/>
      </p:ext>
    </p:extLst>
  </p:cSld>
  <p:clrMapOvr>
    <a:masterClrMapping/>
  </p:clrMapOvr>
  <p:extLst mod="1">
    <p:ext uri="{DCECCB84-F9BA-43D5-87BE-67443E8EF086}">
      <p15:sldGuideLst xmlns:p15="http://schemas.microsoft.com/office/powerpoint/2012/main">
        <p15:guide id="1"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6219827" y="1184276"/>
            <a:ext cx="7407275"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6761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6219827" y="1184276"/>
            <a:ext cx="7407275" cy="584835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dirty="0"/>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555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4680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21581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1819" y="1420238"/>
            <a:ext cx="13662835" cy="6038352"/>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820" y="7627939"/>
            <a:ext cx="3290888" cy="438150"/>
          </a:xfrm>
          <a:prstGeom prst="rect">
            <a:avLst/>
          </a:prstGeom>
        </p:spPr>
        <p:txBody>
          <a:bodyPr vert="horz" lIns="91435" tIns="45718" rIns="91435" bIns="45718" rtlCol="0" anchor="ctr"/>
          <a:lstStyle>
            <a:lvl1pPr algn="l">
              <a:defRPr sz="1000">
                <a:solidFill>
                  <a:schemeClr val="bg1">
                    <a:lumMod val="50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5119015" y="7627939"/>
            <a:ext cx="4937125" cy="438150"/>
          </a:xfrm>
          <a:prstGeom prst="rect">
            <a:avLst/>
          </a:prstGeom>
        </p:spPr>
        <p:txBody>
          <a:bodyPr vert="horz" lIns="91435" tIns="45718" rIns="91435" bIns="45718" rtlCol="0" anchor="ctr"/>
          <a:lstStyle>
            <a:lvl1pPr algn="ctr">
              <a:defRPr sz="1000">
                <a:solidFill>
                  <a:schemeClr val="bg1">
                    <a:lumMod val="50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0955610" y="7627939"/>
            <a:ext cx="3290886" cy="438150"/>
          </a:xfrm>
          <a:prstGeom prst="rect">
            <a:avLst/>
          </a:prstGeom>
        </p:spPr>
        <p:txBody>
          <a:bodyPr vert="horz" lIns="91435" tIns="45718" rIns="91435" bIns="45718" rtlCol="0" anchor="ctr"/>
          <a:lstStyle>
            <a:lvl1pPr algn="r">
              <a:defRPr sz="1000">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dirty="0"/>
          </a:p>
        </p:txBody>
      </p:sp>
      <p:sp>
        <p:nvSpPr>
          <p:cNvPr id="7" name="Rectangle 6"/>
          <p:cNvSpPr>
            <a:spLocks noChangeArrowheads="1"/>
          </p:cNvSpPr>
          <p:nvPr userDrawn="1"/>
        </p:nvSpPr>
        <p:spPr bwMode="hidden">
          <a:xfrm>
            <a:off x="-14066" y="-14069"/>
            <a:ext cx="11774266" cy="1011158"/>
          </a:xfrm>
          <a:prstGeom prst="rect">
            <a:avLst/>
          </a:prstGeom>
          <a:solidFill>
            <a:srgbClr val="E77721"/>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grpSp>
        <p:nvGrpSpPr>
          <p:cNvPr id="8" name="Group 7"/>
          <p:cNvGrpSpPr/>
          <p:nvPr userDrawn="1"/>
        </p:nvGrpSpPr>
        <p:grpSpPr>
          <a:xfrm>
            <a:off x="11893550" y="-14069"/>
            <a:ext cx="2750346" cy="1011158"/>
            <a:chOff x="11893550" y="-14068"/>
            <a:chExt cx="2750345" cy="1051560"/>
          </a:xfrm>
        </p:grpSpPr>
        <p:sp>
          <p:nvSpPr>
            <p:cNvPr id="9" name="Rectangle 8"/>
            <p:cNvSpPr/>
            <p:nvPr/>
          </p:nvSpPr>
          <p:spPr>
            <a:xfrm>
              <a:off x="11893550" y="-14068"/>
              <a:ext cx="2750345" cy="1051560"/>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dirty="0"/>
            </a:p>
          </p:txBody>
        </p:sp>
        <p:pic>
          <p:nvPicPr>
            <p:cNvPr id="10" name="Picture 9" descr="06_White-Logo-on-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62605" y="187295"/>
              <a:ext cx="2540000" cy="674084"/>
            </a:xfrm>
            <a:prstGeom prst="rect">
              <a:avLst/>
            </a:prstGeom>
          </p:spPr>
        </p:pic>
      </p:grpSp>
      <p:sp>
        <p:nvSpPr>
          <p:cNvPr id="2" name="Title Placeholder 1"/>
          <p:cNvSpPr>
            <a:spLocks noGrp="1"/>
          </p:cNvSpPr>
          <p:nvPr>
            <p:ph type="title"/>
          </p:nvPr>
        </p:nvSpPr>
        <p:spPr>
          <a:xfrm>
            <a:off x="661820" y="0"/>
            <a:ext cx="10925262" cy="997090"/>
          </a:xfrm>
          <a:prstGeom prst="rect">
            <a:avLst/>
          </a:prstGeom>
        </p:spPr>
        <p:txBody>
          <a:bodyPr vert="horz" lIns="91435" tIns="45718" rIns="91435" bIns="45718" rtlCol="0" anchor="ctr">
            <a:normAutofit/>
          </a:bodyPr>
          <a:lstStyle/>
          <a:p>
            <a:r>
              <a:rPr lang="en-US" dirty="0"/>
              <a:t>Click to edit Master title style</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 Coordination</a:t>
            </a:r>
            <a:endParaRPr lang="en-US" dirty="0"/>
          </a:p>
        </p:txBody>
      </p:sp>
      <p:sp>
        <p:nvSpPr>
          <p:cNvPr id="3" name="Content Placeholder 2"/>
          <p:cNvSpPr>
            <a:spLocks noGrp="1"/>
          </p:cNvSpPr>
          <p:nvPr>
            <p:ph idx="1"/>
          </p:nvPr>
        </p:nvSpPr>
        <p:spPr>
          <a:xfrm>
            <a:off x="661820" y="2950185"/>
            <a:ext cx="11096505" cy="1394750"/>
          </a:xfrm>
        </p:spPr>
        <p:txBody>
          <a:bodyPr>
            <a:noAutofit/>
          </a:bodyPr>
          <a:lstStyle/>
          <a:p>
            <a:pPr marL="0" indent="0">
              <a:lnSpc>
                <a:spcPct val="110000"/>
              </a:lnSpc>
              <a:buNone/>
            </a:pPr>
            <a:r>
              <a:rPr lang="en-US" sz="2200" b="1" dirty="0"/>
              <a:t> </a:t>
            </a:r>
          </a:p>
          <a:p>
            <a:pPr>
              <a:buFont typeface="Wingdings" panose="05000000000000000000" pitchFamily="2" charset="2"/>
              <a:buChar char="v"/>
            </a:pPr>
            <a:r>
              <a:rPr lang="en-US" sz="2800" b="1" i="1" dirty="0" err="1" smtClean="0"/>
              <a:t>Microlearning</a:t>
            </a:r>
            <a:endParaRPr lang="en-US" sz="2800" b="1" i="1" dirty="0"/>
          </a:p>
        </p:txBody>
      </p:sp>
      <p:sp>
        <p:nvSpPr>
          <p:cNvPr id="6" name="Text Placeholder 28"/>
          <p:cNvSpPr txBox="1">
            <a:spLocks/>
          </p:cNvSpPr>
          <p:nvPr/>
        </p:nvSpPr>
        <p:spPr>
          <a:xfrm>
            <a:off x="411190" y="7503837"/>
            <a:ext cx="13835306" cy="457200"/>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nSpc>
                <a:spcPct val="100000"/>
              </a:lnSpc>
              <a:spcBef>
                <a:spcPts val="0"/>
              </a:spcBef>
              <a:buNone/>
            </a:pPr>
            <a:r>
              <a:rPr lang="en-US" sz="1000" dirty="0" smtClean="0"/>
              <a:t>PRO_68076E_State Approved_01132021										</a:t>
            </a:r>
            <a:r>
              <a:rPr lang="en-US" sz="1000" dirty="0"/>
              <a:t>                      AZ1CADWEB68076E_0000</a:t>
            </a:r>
            <a:endParaRPr lang="en-US" sz="1000" dirty="0" smtClean="0"/>
          </a:p>
          <a:p>
            <a:pPr marL="0" indent="0">
              <a:lnSpc>
                <a:spcPct val="100000"/>
              </a:lnSpc>
              <a:spcBef>
                <a:spcPts val="0"/>
              </a:spcBef>
              <a:buNone/>
            </a:pPr>
            <a:r>
              <a:rPr lang="en-US" sz="1000" dirty="0" smtClean="0"/>
              <a:t>©WellCare 2021</a:t>
            </a:r>
            <a:endParaRPr lang="en-US" sz="1000" dirty="0"/>
          </a:p>
        </p:txBody>
      </p:sp>
      <p:grpSp>
        <p:nvGrpSpPr>
          <p:cNvPr id="5" name="Group 4"/>
          <p:cNvGrpSpPr/>
          <p:nvPr/>
        </p:nvGrpSpPr>
        <p:grpSpPr>
          <a:xfrm>
            <a:off x="11894820" y="-76200"/>
            <a:ext cx="2735580" cy="975360"/>
            <a:chOff x="11894820" y="-76200"/>
            <a:chExt cx="2735580" cy="975360"/>
          </a:xfrm>
        </p:grpSpPr>
        <p:sp>
          <p:nvSpPr>
            <p:cNvPr id="4" name="TextBox 3"/>
            <p:cNvSpPr txBox="1"/>
            <p:nvPr/>
          </p:nvSpPr>
          <p:spPr>
            <a:xfrm>
              <a:off x="11894820" y="-7620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67017" y="6998434"/>
            <a:ext cx="406400" cy="406400"/>
          </a:xfrm>
          <a:prstGeom prst="rect">
            <a:avLst/>
          </a:prstGeom>
        </p:spPr>
      </p:pic>
    </p:spTree>
    <p:extLst>
      <p:ext uri="{BB962C8B-B14F-4D97-AF65-F5344CB8AC3E}">
        <p14:creationId xmlns:p14="http://schemas.microsoft.com/office/powerpoint/2010/main" val="217922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Our Mission:</a:t>
            </a:r>
            <a:endParaRPr lang="en-US" sz="4000" dirty="0"/>
          </a:p>
        </p:txBody>
      </p:sp>
      <p:grpSp>
        <p:nvGrpSpPr>
          <p:cNvPr id="3" name="Group 2"/>
          <p:cNvGrpSpPr/>
          <p:nvPr/>
        </p:nvGrpSpPr>
        <p:grpSpPr>
          <a:xfrm>
            <a:off x="3981977" y="2721780"/>
            <a:ext cx="7790923" cy="1610517"/>
            <a:chOff x="1240187" y="2096940"/>
            <a:chExt cx="7790923" cy="1610517"/>
          </a:xfrm>
        </p:grpSpPr>
        <p:sp>
          <p:nvSpPr>
            <p:cNvPr id="29" name="Rectangle 28"/>
            <p:cNvSpPr/>
            <p:nvPr/>
          </p:nvSpPr>
          <p:spPr>
            <a:xfrm>
              <a:off x="1240187" y="2096940"/>
              <a:ext cx="7790923" cy="161051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30" name="Text Placeholder 1"/>
            <p:cNvSpPr txBox="1">
              <a:spLocks/>
            </p:cNvSpPr>
            <p:nvPr/>
          </p:nvSpPr>
          <p:spPr>
            <a:xfrm flipH="1">
              <a:off x="1557866" y="2313030"/>
              <a:ext cx="7473244" cy="938728"/>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i="1" dirty="0" smtClean="0">
                  <a:solidFill>
                    <a:schemeClr val="bg1"/>
                  </a:solidFill>
                  <a:cs typeface="Lato Light"/>
                </a:rPr>
                <a:t>To help people live their best lives by being the trusted partner to create superior solutions in behavioral healthcare and wellness</a:t>
              </a:r>
              <a:endParaRPr lang="en-US" i="1" dirty="0">
                <a:solidFill>
                  <a:schemeClr val="bg1"/>
                </a:solidFill>
                <a:cs typeface="Lato Light"/>
              </a:endParaRPr>
            </a:p>
          </p:txBody>
        </p:sp>
      </p:grpSp>
      <p:sp>
        <p:nvSpPr>
          <p:cNvPr id="6" name="TextBox 5"/>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8" name="TextBox 7"/>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41363" y="7612062"/>
            <a:ext cx="406400" cy="406400"/>
          </a:xfrm>
          <a:prstGeom prst="rect">
            <a:avLst/>
          </a:prstGeom>
        </p:spPr>
      </p:pic>
    </p:spTree>
    <p:extLst>
      <p:ext uri="{BB962C8B-B14F-4D97-AF65-F5344CB8AC3E}">
        <p14:creationId xmlns:p14="http://schemas.microsoft.com/office/powerpoint/2010/main" val="147433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TextBox 2"/>
          <p:cNvSpPr txBox="1"/>
          <p:nvPr/>
        </p:nvSpPr>
        <p:spPr>
          <a:xfrm>
            <a:off x="2179320" y="6416040"/>
            <a:ext cx="10218420" cy="523220"/>
          </a:xfrm>
          <a:prstGeom prst="rect">
            <a:avLst/>
          </a:prstGeom>
          <a:noFill/>
        </p:spPr>
        <p:txBody>
          <a:bodyPr wrap="square" rtlCol="0">
            <a:spAutoFit/>
          </a:bodyPr>
          <a:lstStyle/>
          <a:p>
            <a:pPr algn="ctr"/>
            <a:r>
              <a:rPr lang="en-US" sz="2800" b="1" dirty="0">
                <a:solidFill>
                  <a:schemeClr val="accent1"/>
                </a:solidFill>
              </a:rPr>
              <a:t>Questions?</a:t>
            </a:r>
            <a:endParaRPr lang="en-US" b="1" dirty="0" smtClean="0">
              <a:solidFill>
                <a:schemeClr val="accent1"/>
              </a:solidFill>
              <a:latin typeface="Arial" charset="0"/>
              <a:ea typeface="Arial" charset="0"/>
              <a:cs typeface="Arial" charset="0"/>
            </a:endParaRPr>
          </a:p>
        </p:txBody>
      </p:sp>
      <p:sp>
        <p:nvSpPr>
          <p:cNvPr id="5" name="TextBox 4"/>
          <p:cNvSpPr txBox="1"/>
          <p:nvPr/>
        </p:nvSpPr>
        <p:spPr>
          <a:xfrm>
            <a:off x="5173980" y="6802100"/>
            <a:ext cx="4457700" cy="1692771"/>
          </a:xfrm>
          <a:prstGeom prst="rect">
            <a:avLst/>
          </a:prstGeom>
          <a:noFill/>
        </p:spPr>
        <p:txBody>
          <a:bodyPr wrap="square" rtlCol="0">
            <a:spAutoFit/>
          </a:bodyPr>
          <a:lstStyle/>
          <a:p>
            <a:pPr algn="ctr"/>
            <a:r>
              <a:rPr lang="en-US" b="1" dirty="0" smtClean="0">
                <a:solidFill>
                  <a:schemeClr val="accent1"/>
                </a:solidFill>
                <a:cs typeface="Lato Light"/>
              </a:rPr>
              <a:t>Amy Trussell, LCSW</a:t>
            </a:r>
            <a:endParaRPr lang="en-US" b="1" dirty="0">
              <a:solidFill>
                <a:schemeClr val="accent1"/>
              </a:solidFill>
              <a:cs typeface="Lato Light"/>
            </a:endParaRPr>
          </a:p>
          <a:p>
            <a:pPr algn="ctr"/>
            <a:r>
              <a:rPr lang="en-US" b="1" dirty="0">
                <a:solidFill>
                  <a:schemeClr val="accent1"/>
                </a:solidFill>
                <a:cs typeface="Lato Light"/>
              </a:rPr>
              <a:t>Direct</a:t>
            </a:r>
            <a:r>
              <a:rPr lang="en-US" b="1">
                <a:solidFill>
                  <a:schemeClr val="accent1"/>
                </a:solidFill>
                <a:cs typeface="Lato Light"/>
              </a:rPr>
              <a:t>: </a:t>
            </a:r>
            <a:r>
              <a:rPr lang="en-US" b="1" smtClean="0">
                <a:solidFill>
                  <a:schemeClr val="accent1"/>
                </a:solidFill>
                <a:cs typeface="Lato Light"/>
              </a:rPr>
              <a:t>1-813-206-2775</a:t>
            </a:r>
            <a:endParaRPr lang="en-US" b="1" dirty="0">
              <a:solidFill>
                <a:schemeClr val="accent1"/>
              </a:solidFill>
              <a:cs typeface="Lato Light"/>
            </a:endParaRPr>
          </a:p>
          <a:p>
            <a:pPr algn="ctr"/>
            <a:r>
              <a:rPr lang="en-US" b="1" dirty="0">
                <a:solidFill>
                  <a:schemeClr val="accent1"/>
                </a:solidFill>
                <a:cs typeface="Lato Light"/>
              </a:rPr>
              <a:t>a</a:t>
            </a:r>
            <a:r>
              <a:rPr lang="en-US" b="1" dirty="0" smtClean="0">
                <a:solidFill>
                  <a:schemeClr val="accent1"/>
                </a:solidFill>
                <a:cs typeface="Lato Light"/>
              </a:rPr>
              <a:t>my.trussell@wellcare.com</a:t>
            </a:r>
            <a:endParaRPr lang="en-US" b="1" dirty="0">
              <a:solidFill>
                <a:schemeClr val="accent1"/>
              </a:solidFill>
              <a:cs typeface="Lato Light"/>
            </a:endParaRPr>
          </a:p>
          <a:p>
            <a:endParaRPr lang="en-US" dirty="0" smtClean="0">
              <a:latin typeface="Arial" charset="0"/>
              <a:ea typeface="Arial" charset="0"/>
              <a:cs typeface="Arial" charset="0"/>
            </a:endParaRPr>
          </a:p>
        </p:txBody>
      </p:sp>
      <p:sp>
        <p:nvSpPr>
          <p:cNvPr id="6" name="TextBox 5"/>
          <p:cNvSpPr txBox="1"/>
          <p:nvPr/>
        </p:nvSpPr>
        <p:spPr>
          <a:xfrm>
            <a:off x="3406140" y="2168254"/>
            <a:ext cx="7871460" cy="3196226"/>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sp>
        <p:nvSpPr>
          <p:cNvPr id="8" name="TextBox 7"/>
          <p:cNvSpPr txBox="1"/>
          <p:nvPr/>
        </p:nvSpPr>
        <p:spPr>
          <a:xfrm>
            <a:off x="4419600" y="2763560"/>
            <a:ext cx="6858000" cy="23063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636" y="2827544"/>
            <a:ext cx="4489278" cy="209106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55687" y="7445285"/>
            <a:ext cx="406400" cy="406400"/>
          </a:xfrm>
          <a:prstGeom prst="rect">
            <a:avLst/>
          </a:prstGeom>
        </p:spPr>
      </p:pic>
    </p:spTree>
    <p:extLst>
      <p:ext uri="{BB962C8B-B14F-4D97-AF65-F5344CB8AC3E}">
        <p14:creationId xmlns:p14="http://schemas.microsoft.com/office/powerpoint/2010/main" val="2610463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 Series</a:t>
            </a:r>
            <a:endParaRPr lang="en-US" dirty="0"/>
          </a:p>
        </p:txBody>
      </p:sp>
      <p:sp>
        <p:nvSpPr>
          <p:cNvPr id="8" name="TextBox 7"/>
          <p:cNvSpPr txBox="1"/>
          <p:nvPr/>
        </p:nvSpPr>
        <p:spPr>
          <a:xfrm>
            <a:off x="1618129" y="3308392"/>
            <a:ext cx="2843535"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Care Coordination</a:t>
            </a:r>
            <a:endParaRPr lang="en-US" sz="2400" dirty="0">
              <a:solidFill>
                <a:srgbClr val="E76627"/>
              </a:solidFill>
            </a:endParaRPr>
          </a:p>
        </p:txBody>
      </p:sp>
      <p:sp>
        <p:nvSpPr>
          <p:cNvPr id="11" name="TextBox 10"/>
          <p:cNvSpPr txBox="1"/>
          <p:nvPr/>
        </p:nvSpPr>
        <p:spPr>
          <a:xfrm>
            <a:off x="1618130" y="4086862"/>
            <a:ext cx="3037050"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Treatment Planning</a:t>
            </a:r>
            <a:endParaRPr lang="en-US" sz="2400" dirty="0">
              <a:solidFill>
                <a:srgbClr val="E76627"/>
              </a:solidFill>
            </a:endParaRPr>
          </a:p>
        </p:txBody>
      </p:sp>
      <p:sp>
        <p:nvSpPr>
          <p:cNvPr id="14" name="TextBox 13"/>
          <p:cNvSpPr txBox="1"/>
          <p:nvPr/>
        </p:nvSpPr>
        <p:spPr>
          <a:xfrm>
            <a:off x="1618129" y="4880239"/>
            <a:ext cx="307276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Titration of Services</a:t>
            </a:r>
            <a:endParaRPr lang="en-US" sz="2400" dirty="0">
              <a:solidFill>
                <a:srgbClr val="E76627"/>
              </a:solidFill>
            </a:endParaRPr>
          </a:p>
        </p:txBody>
      </p:sp>
      <p:sp>
        <p:nvSpPr>
          <p:cNvPr id="17" name="TextBox 16"/>
          <p:cNvSpPr txBox="1"/>
          <p:nvPr/>
        </p:nvSpPr>
        <p:spPr>
          <a:xfrm>
            <a:off x="1618129" y="5687062"/>
            <a:ext cx="294933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Discharge Planning</a:t>
            </a:r>
            <a:endParaRPr lang="en-US" sz="2400" dirty="0">
              <a:solidFill>
                <a:srgbClr val="E76627"/>
              </a:solidFill>
            </a:endParaRPr>
          </a:p>
        </p:txBody>
      </p:sp>
      <p:sp>
        <p:nvSpPr>
          <p:cNvPr id="7" name="TextBox 6"/>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10" name="TextBox 9"/>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59179" y="7560887"/>
            <a:ext cx="406400" cy="406400"/>
          </a:xfrm>
          <a:prstGeom prst="rect">
            <a:avLst/>
          </a:prstGeom>
        </p:spPr>
      </p:pic>
    </p:spTree>
    <p:extLst>
      <p:ext uri="{BB962C8B-B14F-4D97-AF65-F5344CB8AC3E}">
        <p14:creationId xmlns:p14="http://schemas.microsoft.com/office/powerpoint/2010/main" val="4207490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Learning Objectives</a:t>
            </a:r>
            <a:endParaRPr lang="en-US" dirty="0"/>
          </a:p>
        </p:txBody>
      </p:sp>
      <p:grpSp>
        <p:nvGrpSpPr>
          <p:cNvPr id="9" name="Group 8"/>
          <p:cNvGrpSpPr/>
          <p:nvPr/>
        </p:nvGrpSpPr>
        <p:grpSpPr>
          <a:xfrm>
            <a:off x="429275" y="1732320"/>
            <a:ext cx="7754992" cy="635194"/>
            <a:chOff x="429275" y="1732320"/>
            <a:chExt cx="7754992" cy="635194"/>
          </a:xfrm>
        </p:grpSpPr>
        <p:sp>
          <p:nvSpPr>
            <p:cNvPr id="10" name="TextBox 9"/>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chemeClr val="tx1"/>
                  </a:solidFill>
                  <a:ea typeface="+mn-ea"/>
                  <a:cs typeface="+mn-cs"/>
                </a:rPr>
                <a:t>Identify </a:t>
              </a:r>
              <a:r>
                <a:rPr lang="en-US" sz="1900" dirty="0" smtClean="0">
                  <a:solidFill>
                    <a:schemeClr val="tx1"/>
                  </a:solidFill>
                  <a:ea typeface="+mn-ea"/>
                  <a:cs typeface="+mn-cs"/>
                </a:rPr>
                <a:t>rationale </a:t>
              </a:r>
              <a:r>
                <a:rPr lang="en-US" sz="1900" dirty="0">
                  <a:solidFill>
                    <a:schemeClr val="tx1"/>
                  </a:solidFill>
                  <a:ea typeface="+mn-ea"/>
                  <a:cs typeface="+mn-cs"/>
                </a:rPr>
                <a:t>for care coordination</a:t>
              </a:r>
            </a:p>
          </p:txBody>
        </p:sp>
        <p:sp>
          <p:nvSpPr>
            <p:cNvPr id="12" name="Oval 11"/>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3" name="Group 12"/>
          <p:cNvGrpSpPr/>
          <p:nvPr/>
        </p:nvGrpSpPr>
        <p:grpSpPr>
          <a:xfrm>
            <a:off x="434919" y="2718619"/>
            <a:ext cx="7743703" cy="635194"/>
            <a:chOff x="434919" y="2718619"/>
            <a:chExt cx="7743703" cy="635194"/>
          </a:xfrm>
        </p:grpSpPr>
        <p:sp>
          <p:nvSpPr>
            <p:cNvPr id="15" name="TextBox 14"/>
            <p:cNvSpPr txBox="1"/>
            <p:nvPr/>
          </p:nvSpPr>
          <p:spPr>
            <a:xfrm>
              <a:off x="1032150" y="2785595"/>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chemeClr val="tx1"/>
                  </a:solidFill>
                  <a:ea typeface="+mn-ea"/>
                  <a:cs typeface="+mn-cs"/>
                </a:rPr>
                <a:t>List the different types of care coordination</a:t>
              </a:r>
            </a:p>
          </p:txBody>
        </p:sp>
        <p:sp>
          <p:nvSpPr>
            <p:cNvPr id="16" name="Oval 15"/>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18" name="Group 17"/>
          <p:cNvGrpSpPr/>
          <p:nvPr/>
        </p:nvGrpSpPr>
        <p:grpSpPr>
          <a:xfrm>
            <a:off x="429275" y="3728253"/>
            <a:ext cx="7754992" cy="635195"/>
            <a:chOff x="429275" y="3728253"/>
            <a:chExt cx="7754992" cy="635195"/>
          </a:xfrm>
        </p:grpSpPr>
        <p:sp>
          <p:nvSpPr>
            <p:cNvPr id="19" name="TextBox 18"/>
            <p:cNvSpPr txBox="1"/>
            <p:nvPr/>
          </p:nvSpPr>
          <p:spPr>
            <a:xfrm>
              <a:off x="1037795" y="379523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chemeClr val="tx1"/>
                  </a:solidFill>
                  <a:ea typeface="+mn-ea"/>
                  <a:cs typeface="+mn-cs"/>
                </a:rPr>
                <a:t>Verbalize the benefits of care coordination</a:t>
              </a:r>
            </a:p>
          </p:txBody>
        </p:sp>
        <p:sp>
          <p:nvSpPr>
            <p:cNvPr id="20" name="Oval 19"/>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7" name="Group 26"/>
          <p:cNvGrpSpPr/>
          <p:nvPr/>
        </p:nvGrpSpPr>
        <p:grpSpPr>
          <a:xfrm>
            <a:off x="429275" y="1732320"/>
            <a:ext cx="7754992" cy="635194"/>
            <a:chOff x="429275" y="1732320"/>
            <a:chExt cx="7754992" cy="635194"/>
          </a:xfrm>
        </p:grpSpPr>
        <p:sp>
          <p:nvSpPr>
            <p:cNvPr id="28" name="TextBox 27"/>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rgbClr val="E76627"/>
                  </a:solidFill>
                  <a:ea typeface="+mn-ea"/>
                  <a:cs typeface="+mn-cs"/>
                </a:rPr>
                <a:t>Identify </a:t>
              </a:r>
              <a:r>
                <a:rPr lang="en-US" sz="1900" dirty="0" smtClean="0">
                  <a:solidFill>
                    <a:srgbClr val="E76627"/>
                  </a:solidFill>
                  <a:ea typeface="+mn-ea"/>
                  <a:cs typeface="+mn-cs"/>
                </a:rPr>
                <a:t>rationale </a:t>
              </a:r>
              <a:r>
                <a:rPr lang="en-US" sz="1900" dirty="0">
                  <a:solidFill>
                    <a:srgbClr val="E76627"/>
                  </a:solidFill>
                  <a:ea typeface="+mn-ea"/>
                  <a:cs typeface="+mn-cs"/>
                </a:rPr>
                <a:t>for care coordination</a:t>
              </a:r>
            </a:p>
          </p:txBody>
        </p:sp>
        <p:sp>
          <p:nvSpPr>
            <p:cNvPr id="29" name="Oval 28"/>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30" name="Group 29"/>
          <p:cNvGrpSpPr/>
          <p:nvPr/>
        </p:nvGrpSpPr>
        <p:grpSpPr>
          <a:xfrm>
            <a:off x="434919" y="2718619"/>
            <a:ext cx="7743703" cy="635194"/>
            <a:chOff x="434919" y="2718619"/>
            <a:chExt cx="7743703" cy="635194"/>
          </a:xfrm>
        </p:grpSpPr>
        <p:sp>
          <p:nvSpPr>
            <p:cNvPr id="31" name="TextBox 30"/>
            <p:cNvSpPr txBox="1"/>
            <p:nvPr/>
          </p:nvSpPr>
          <p:spPr>
            <a:xfrm>
              <a:off x="1032150" y="2785595"/>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rgbClr val="E76627"/>
                  </a:solidFill>
                  <a:ea typeface="+mn-ea"/>
                  <a:cs typeface="+mn-cs"/>
                </a:rPr>
                <a:t>List the different types of care coordination</a:t>
              </a:r>
            </a:p>
          </p:txBody>
        </p:sp>
        <p:sp>
          <p:nvSpPr>
            <p:cNvPr id="32" name="Oval 31"/>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33" name="Group 32"/>
          <p:cNvGrpSpPr/>
          <p:nvPr/>
        </p:nvGrpSpPr>
        <p:grpSpPr>
          <a:xfrm>
            <a:off x="429275" y="3728253"/>
            <a:ext cx="7754992" cy="635195"/>
            <a:chOff x="429275" y="3728253"/>
            <a:chExt cx="7754992" cy="635195"/>
          </a:xfrm>
        </p:grpSpPr>
        <p:sp>
          <p:nvSpPr>
            <p:cNvPr id="34" name="TextBox 33"/>
            <p:cNvSpPr txBox="1"/>
            <p:nvPr/>
          </p:nvSpPr>
          <p:spPr>
            <a:xfrm>
              <a:off x="1037795" y="379523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rgbClr val="E76627"/>
                  </a:solidFill>
                  <a:ea typeface="+mn-ea"/>
                  <a:cs typeface="+mn-cs"/>
                </a:rPr>
                <a:t>Verbalize the benefits of care coordination</a:t>
              </a:r>
            </a:p>
          </p:txBody>
        </p:sp>
        <p:sp>
          <p:nvSpPr>
            <p:cNvPr id="35" name="Oval 34"/>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36" name="Group 35"/>
          <p:cNvGrpSpPr/>
          <p:nvPr/>
        </p:nvGrpSpPr>
        <p:grpSpPr>
          <a:xfrm>
            <a:off x="429275" y="4704021"/>
            <a:ext cx="6005390" cy="635195"/>
            <a:chOff x="429275" y="4704021"/>
            <a:chExt cx="6005390" cy="635195"/>
          </a:xfrm>
        </p:grpSpPr>
        <p:sp>
          <p:nvSpPr>
            <p:cNvPr id="37" name="TextBox 36"/>
            <p:cNvSpPr txBox="1"/>
            <p:nvPr/>
          </p:nvSpPr>
          <p:spPr>
            <a:xfrm>
              <a:off x="1037795" y="4770998"/>
              <a:ext cx="5396870"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Review </a:t>
              </a:r>
              <a:r>
                <a:rPr lang="en-US" sz="1900" dirty="0">
                  <a:solidFill>
                    <a:srgbClr val="E76627"/>
                  </a:solidFill>
                  <a:ea typeface="+mn-ea"/>
                  <a:cs typeface="+mn-cs"/>
                </a:rPr>
                <a:t>risks associated with lack of coordination</a:t>
              </a:r>
            </a:p>
            <a:p>
              <a:r>
                <a:rPr lang="en-US" sz="1900" dirty="0" smtClean="0">
                  <a:solidFill>
                    <a:schemeClr val="tx1"/>
                  </a:solidFill>
                  <a:ea typeface="+mn-ea"/>
                  <a:cs typeface="+mn-cs"/>
                </a:rPr>
                <a:t> </a:t>
              </a:r>
              <a:endParaRPr lang="en-US" sz="1900" dirty="0">
                <a:solidFill>
                  <a:schemeClr val="tx1"/>
                </a:solidFill>
                <a:ea typeface="+mn-ea"/>
                <a:cs typeface="+mn-cs"/>
              </a:endParaRPr>
            </a:p>
          </p:txBody>
        </p:sp>
        <p:sp>
          <p:nvSpPr>
            <p:cNvPr id="38" name="Oval 37"/>
            <p:cNvSpPr/>
            <p:nvPr/>
          </p:nvSpPr>
          <p:spPr>
            <a:xfrm>
              <a:off x="429275" y="470402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4</a:t>
              </a:r>
            </a:p>
          </p:txBody>
        </p:sp>
      </p:grpSp>
      <p:grpSp>
        <p:nvGrpSpPr>
          <p:cNvPr id="39" name="Group 38"/>
          <p:cNvGrpSpPr/>
          <p:nvPr/>
        </p:nvGrpSpPr>
        <p:grpSpPr>
          <a:xfrm>
            <a:off x="429275" y="5679785"/>
            <a:ext cx="7754992" cy="635199"/>
            <a:chOff x="429275" y="5679785"/>
            <a:chExt cx="7754992" cy="635199"/>
          </a:xfrm>
        </p:grpSpPr>
        <p:sp>
          <p:nvSpPr>
            <p:cNvPr id="40" name="TextBox 39"/>
            <p:cNvSpPr txBox="1"/>
            <p:nvPr/>
          </p:nvSpPr>
          <p:spPr>
            <a:xfrm>
              <a:off x="1037795" y="574676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Identify potential barriers to care coordination</a:t>
              </a:r>
            </a:p>
            <a:p>
              <a:endParaRPr lang="en-US" sz="1900" dirty="0">
                <a:solidFill>
                  <a:schemeClr val="tx1"/>
                </a:solidFill>
                <a:ea typeface="+mn-ea"/>
                <a:cs typeface="+mn-cs"/>
              </a:endParaRPr>
            </a:p>
          </p:txBody>
        </p:sp>
        <p:sp>
          <p:nvSpPr>
            <p:cNvPr id="41" name="Oval 40"/>
            <p:cNvSpPr/>
            <p:nvPr/>
          </p:nvSpPr>
          <p:spPr>
            <a:xfrm>
              <a:off x="429275" y="5679785"/>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5</a:t>
              </a:r>
            </a:p>
          </p:txBody>
        </p:sp>
      </p:grpSp>
      <p:pic>
        <p:nvPicPr>
          <p:cNvPr id="42" name="Picture 41"/>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835" t="102" r="37489" b="6817"/>
          <a:stretch/>
        </p:blipFill>
        <p:spPr>
          <a:xfrm>
            <a:off x="11890350" y="989014"/>
            <a:ext cx="2740049" cy="7240586"/>
          </a:xfrm>
          <a:prstGeom prst="rect">
            <a:avLst/>
          </a:prstGeom>
        </p:spPr>
      </p:pic>
      <p:sp>
        <p:nvSpPr>
          <p:cNvPr id="43" name="TextBox 42"/>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45" name="TextBox 44"/>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74856" y="7644014"/>
            <a:ext cx="406400" cy="406400"/>
          </a:xfrm>
          <a:prstGeom prst="rect">
            <a:avLst/>
          </a:prstGeom>
        </p:spPr>
      </p:pic>
    </p:spTree>
    <p:extLst>
      <p:ext uri="{BB962C8B-B14F-4D97-AF65-F5344CB8AC3E}">
        <p14:creationId xmlns:p14="http://schemas.microsoft.com/office/powerpoint/2010/main" val="4737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6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9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60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ppt_x"/>
                                          </p:val>
                                        </p:tav>
                                        <p:tav tm="100000">
                                          <p:val>
                                            <p:strVal val="#ppt_x"/>
                                          </p:val>
                                        </p:tav>
                                      </p:tavLst>
                                    </p:anim>
                                    <p:anim calcmode="lin" valueType="num">
                                      <p:cBhvr additive="base">
                                        <p:cTn id="24" dur="10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90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000" fill="hold"/>
                                        <p:tgtEl>
                                          <p:spTgt spid="33"/>
                                        </p:tgtEl>
                                        <p:attrNameLst>
                                          <p:attrName>ppt_x</p:attrName>
                                        </p:attrNameLst>
                                      </p:cBhvr>
                                      <p:tavLst>
                                        <p:tav tm="0">
                                          <p:val>
                                            <p:strVal val="#ppt_x"/>
                                          </p:val>
                                        </p:tav>
                                        <p:tav tm="100000">
                                          <p:val>
                                            <p:strVal val="#ppt_x"/>
                                          </p:val>
                                        </p:tav>
                                      </p:tavLst>
                                    </p:anim>
                                    <p:anim calcmode="lin" valueType="num">
                                      <p:cBhvr additive="base">
                                        <p:cTn id="28" dur="10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150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45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000" fill="hold"/>
                                        <p:tgtEl>
                                          <p:spTgt spid="39"/>
                                        </p:tgtEl>
                                        <p:attrNameLst>
                                          <p:attrName>ppt_x</p:attrName>
                                        </p:attrNameLst>
                                      </p:cBhvr>
                                      <p:tavLst>
                                        <p:tav tm="0">
                                          <p:val>
                                            <p:strVal val="#ppt_x"/>
                                          </p:val>
                                        </p:tav>
                                        <p:tav tm="100000">
                                          <p:val>
                                            <p:strVal val="#ppt_x"/>
                                          </p:val>
                                        </p:tav>
                                      </p:tavLst>
                                    </p:anim>
                                    <p:anim calcmode="lin" valueType="num">
                                      <p:cBhvr additive="base">
                                        <p:cTn id="36"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6961"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What is Care Coordination?</a:t>
            </a:r>
            <a:endParaRPr lang="en-US" dirty="0"/>
          </a:p>
        </p:txBody>
      </p:sp>
      <p:sp>
        <p:nvSpPr>
          <p:cNvPr id="7" name="Rectangle 6"/>
          <p:cNvSpPr/>
          <p:nvPr/>
        </p:nvSpPr>
        <p:spPr>
          <a:xfrm>
            <a:off x="2338507" y="2803910"/>
            <a:ext cx="7642578" cy="248355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i="1" dirty="0" smtClean="0"/>
              <a:t>“The deliberate organization of [member] care activities between two or more participants (including the [member]) involved in a member’s care to facilitate the appropriate delivery of health care services.”</a:t>
            </a:r>
            <a:endParaRPr lang="en-US" sz="2800" b="1" i="1" dirty="0"/>
          </a:p>
        </p:txBody>
      </p:sp>
      <p:sp>
        <p:nvSpPr>
          <p:cNvPr id="9" name="Text Placeholder 3"/>
          <p:cNvSpPr txBox="1">
            <a:spLocks/>
          </p:cNvSpPr>
          <p:nvPr/>
        </p:nvSpPr>
        <p:spPr>
          <a:xfrm>
            <a:off x="272352" y="7755757"/>
            <a:ext cx="5205581" cy="225604"/>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en-US" sz="1000" dirty="0" smtClean="0"/>
              <a:t>(Agency for Healthcare Quality and Research, 2014)</a:t>
            </a:r>
            <a:endParaRPr lang="en-US" sz="1000" dirty="0"/>
          </a:p>
        </p:txBody>
      </p:sp>
      <p:sp>
        <p:nvSpPr>
          <p:cNvPr id="5" name="TextBox 4"/>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8" name="TextBox 7"/>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84566" y="7665359"/>
            <a:ext cx="406400" cy="406400"/>
          </a:xfrm>
          <a:prstGeom prst="rect">
            <a:avLst/>
          </a:prstGeom>
        </p:spPr>
      </p:pic>
    </p:spTree>
    <p:extLst>
      <p:ext uri="{BB962C8B-B14F-4D97-AF65-F5344CB8AC3E}">
        <p14:creationId xmlns:p14="http://schemas.microsoft.com/office/powerpoint/2010/main" val="24672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700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8014"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Why Should I Coordinate Care?</a:t>
            </a:r>
            <a:endParaRPr lang="en-US" dirty="0"/>
          </a:p>
        </p:txBody>
      </p:sp>
      <p:grpSp>
        <p:nvGrpSpPr>
          <p:cNvPr id="8" name="Group 7"/>
          <p:cNvGrpSpPr/>
          <p:nvPr/>
        </p:nvGrpSpPr>
        <p:grpSpPr>
          <a:xfrm>
            <a:off x="4052999" y="2153801"/>
            <a:ext cx="3106533" cy="776633"/>
            <a:chOff x="323432" y="215"/>
            <a:chExt cx="3106533" cy="776633"/>
          </a:xfrm>
        </p:grpSpPr>
        <p:sp>
          <p:nvSpPr>
            <p:cNvPr id="30" name="Rounded Rectangle 29"/>
            <p:cNvSpPr/>
            <p:nvPr/>
          </p:nvSpPr>
          <p:spPr>
            <a:xfrm>
              <a:off x="323432" y="215"/>
              <a:ext cx="3106533" cy="776633"/>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Rounded Rectangle 4"/>
            <p:cNvSpPr txBox="1"/>
            <p:nvPr/>
          </p:nvSpPr>
          <p:spPr>
            <a:xfrm>
              <a:off x="346179" y="22962"/>
              <a:ext cx="3061039" cy="731139"/>
            </a:xfrm>
            <a:prstGeom prst="rect">
              <a:avLst/>
            </a:prstGeom>
            <a:solidFill>
              <a:srgbClr val="E77721"/>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smtClean="0"/>
                <a:t>Improve Our Health Care System’s…</a:t>
              </a:r>
              <a:endParaRPr lang="en-US" sz="2400" kern="1200" dirty="0"/>
            </a:p>
          </p:txBody>
        </p:sp>
      </p:grpSp>
      <p:grpSp>
        <p:nvGrpSpPr>
          <p:cNvPr id="9" name="Group 8"/>
          <p:cNvGrpSpPr/>
          <p:nvPr/>
        </p:nvGrpSpPr>
        <p:grpSpPr>
          <a:xfrm>
            <a:off x="3991210" y="3202256"/>
            <a:ext cx="3106533" cy="776633"/>
            <a:chOff x="261643" y="1048670"/>
            <a:chExt cx="3106533" cy="776633"/>
          </a:xfrm>
          <a:solidFill>
            <a:srgbClr val="FFC000"/>
          </a:solidFill>
        </p:grpSpPr>
        <p:sp>
          <p:nvSpPr>
            <p:cNvPr id="28" name="Rounded Rectangle 27"/>
            <p:cNvSpPr/>
            <p:nvPr/>
          </p:nvSpPr>
          <p:spPr>
            <a:xfrm>
              <a:off x="261643" y="1048670"/>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9" name="Rounded Rectangle 6"/>
            <p:cNvSpPr txBox="1"/>
            <p:nvPr/>
          </p:nvSpPr>
          <p:spPr>
            <a:xfrm>
              <a:off x="284390" y="1071417"/>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Effectiveness</a:t>
              </a:r>
              <a:endParaRPr lang="en-US" sz="2000" kern="1200" dirty="0"/>
            </a:p>
          </p:txBody>
        </p:sp>
      </p:grpSp>
      <p:grpSp>
        <p:nvGrpSpPr>
          <p:cNvPr id="10" name="Group 9"/>
          <p:cNvGrpSpPr/>
          <p:nvPr/>
        </p:nvGrpSpPr>
        <p:grpSpPr>
          <a:xfrm>
            <a:off x="4052999" y="4250711"/>
            <a:ext cx="3106533" cy="776633"/>
            <a:chOff x="323432" y="2097125"/>
            <a:chExt cx="3106533" cy="776633"/>
          </a:xfrm>
          <a:solidFill>
            <a:srgbClr val="FFC000"/>
          </a:solidFill>
        </p:grpSpPr>
        <p:sp>
          <p:nvSpPr>
            <p:cNvPr id="26" name="Rounded Rectangle 25"/>
            <p:cNvSpPr/>
            <p:nvPr/>
          </p:nvSpPr>
          <p:spPr>
            <a:xfrm>
              <a:off x="323432" y="2097125"/>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7" name="Rounded Rectangle 8"/>
            <p:cNvSpPr txBox="1"/>
            <p:nvPr/>
          </p:nvSpPr>
          <p:spPr>
            <a:xfrm>
              <a:off x="346179" y="2119872"/>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smtClean="0"/>
                <a:t>Safety</a:t>
              </a:r>
              <a:endParaRPr lang="en-US" sz="2000" kern="1200"/>
            </a:p>
          </p:txBody>
        </p:sp>
      </p:grpSp>
      <p:grpSp>
        <p:nvGrpSpPr>
          <p:cNvPr id="11" name="Group 10"/>
          <p:cNvGrpSpPr/>
          <p:nvPr/>
        </p:nvGrpSpPr>
        <p:grpSpPr>
          <a:xfrm>
            <a:off x="3991210" y="5299166"/>
            <a:ext cx="3106533" cy="776633"/>
            <a:chOff x="261643" y="3145580"/>
            <a:chExt cx="3106533" cy="776633"/>
          </a:xfrm>
          <a:solidFill>
            <a:srgbClr val="FFC000"/>
          </a:solidFill>
        </p:grpSpPr>
        <p:sp>
          <p:nvSpPr>
            <p:cNvPr id="24" name="Rounded Rectangle 23"/>
            <p:cNvSpPr/>
            <p:nvPr/>
          </p:nvSpPr>
          <p:spPr>
            <a:xfrm>
              <a:off x="261643" y="3145580"/>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5" name="Rounded Rectangle 10"/>
            <p:cNvSpPr txBox="1"/>
            <p:nvPr/>
          </p:nvSpPr>
          <p:spPr>
            <a:xfrm>
              <a:off x="284390" y="3168327"/>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smtClean="0"/>
                <a:t>Efficiency</a:t>
              </a:r>
              <a:endParaRPr lang="en-US" sz="2000" kern="1200"/>
            </a:p>
          </p:txBody>
        </p:sp>
      </p:grpSp>
      <p:grpSp>
        <p:nvGrpSpPr>
          <p:cNvPr id="12" name="Group 11"/>
          <p:cNvGrpSpPr/>
          <p:nvPr/>
        </p:nvGrpSpPr>
        <p:grpSpPr>
          <a:xfrm>
            <a:off x="7532657" y="2153801"/>
            <a:ext cx="3106533" cy="776633"/>
            <a:chOff x="3803090" y="215"/>
            <a:chExt cx="3106533" cy="776633"/>
          </a:xfrm>
        </p:grpSpPr>
        <p:sp>
          <p:nvSpPr>
            <p:cNvPr id="22" name="Rounded Rectangle 21"/>
            <p:cNvSpPr/>
            <p:nvPr/>
          </p:nvSpPr>
          <p:spPr>
            <a:xfrm>
              <a:off x="3803090" y="215"/>
              <a:ext cx="3106533" cy="776633"/>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Rounded Rectangle 12"/>
            <p:cNvSpPr txBox="1"/>
            <p:nvPr/>
          </p:nvSpPr>
          <p:spPr>
            <a:xfrm>
              <a:off x="3825837" y="22962"/>
              <a:ext cx="3061039" cy="731139"/>
            </a:xfrm>
            <a:prstGeom prst="rect">
              <a:avLst/>
            </a:prstGeom>
            <a:solidFill>
              <a:srgbClr val="E77721"/>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smtClean="0"/>
                <a:t>Improved Outcomes For…</a:t>
              </a:r>
              <a:endParaRPr lang="en-US" sz="2400" kern="1200" dirty="0"/>
            </a:p>
          </p:txBody>
        </p:sp>
      </p:grpSp>
      <p:grpSp>
        <p:nvGrpSpPr>
          <p:cNvPr id="13" name="Group 12"/>
          <p:cNvGrpSpPr/>
          <p:nvPr/>
        </p:nvGrpSpPr>
        <p:grpSpPr>
          <a:xfrm>
            <a:off x="7532657" y="3202256"/>
            <a:ext cx="3106533" cy="776633"/>
            <a:chOff x="3803090" y="1048670"/>
            <a:chExt cx="3106533" cy="776633"/>
          </a:xfrm>
          <a:solidFill>
            <a:srgbClr val="FFC000"/>
          </a:solidFill>
        </p:grpSpPr>
        <p:sp>
          <p:nvSpPr>
            <p:cNvPr id="20" name="Rounded Rectangle 19"/>
            <p:cNvSpPr/>
            <p:nvPr/>
          </p:nvSpPr>
          <p:spPr>
            <a:xfrm>
              <a:off x="3803090" y="1048670"/>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Rounded Rectangle 14"/>
            <p:cNvSpPr txBox="1"/>
            <p:nvPr/>
          </p:nvSpPr>
          <p:spPr>
            <a:xfrm>
              <a:off x="3825837" y="1071417"/>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Members</a:t>
              </a:r>
              <a:endParaRPr lang="en-US" sz="2000" kern="1200" dirty="0"/>
            </a:p>
          </p:txBody>
        </p:sp>
      </p:grpSp>
      <p:grpSp>
        <p:nvGrpSpPr>
          <p:cNvPr id="14" name="Group 13"/>
          <p:cNvGrpSpPr/>
          <p:nvPr/>
        </p:nvGrpSpPr>
        <p:grpSpPr>
          <a:xfrm>
            <a:off x="7532657" y="4250711"/>
            <a:ext cx="3106533" cy="776633"/>
            <a:chOff x="3803090" y="2097125"/>
            <a:chExt cx="3106533" cy="776633"/>
          </a:xfrm>
          <a:solidFill>
            <a:srgbClr val="FFC000"/>
          </a:solidFill>
        </p:grpSpPr>
        <p:sp>
          <p:nvSpPr>
            <p:cNvPr id="18" name="Rounded Rectangle 17"/>
            <p:cNvSpPr/>
            <p:nvPr/>
          </p:nvSpPr>
          <p:spPr>
            <a:xfrm>
              <a:off x="3803090" y="2097125"/>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9" name="Rounded Rectangle 16"/>
            <p:cNvSpPr txBox="1"/>
            <p:nvPr/>
          </p:nvSpPr>
          <p:spPr>
            <a:xfrm>
              <a:off x="3825837" y="2119872"/>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smtClean="0"/>
                <a:t>Providers</a:t>
              </a:r>
              <a:endParaRPr lang="en-US" sz="2000" kern="1200"/>
            </a:p>
          </p:txBody>
        </p:sp>
      </p:grpSp>
      <p:grpSp>
        <p:nvGrpSpPr>
          <p:cNvPr id="15" name="Group 14"/>
          <p:cNvGrpSpPr/>
          <p:nvPr/>
        </p:nvGrpSpPr>
        <p:grpSpPr>
          <a:xfrm>
            <a:off x="7532657" y="5299166"/>
            <a:ext cx="3106533" cy="776633"/>
            <a:chOff x="3803090" y="3145580"/>
            <a:chExt cx="3106533" cy="776633"/>
          </a:xfrm>
          <a:solidFill>
            <a:srgbClr val="FFC000"/>
          </a:solidFill>
        </p:grpSpPr>
        <p:sp>
          <p:nvSpPr>
            <p:cNvPr id="16" name="Rounded Rectangle 15"/>
            <p:cNvSpPr/>
            <p:nvPr/>
          </p:nvSpPr>
          <p:spPr>
            <a:xfrm>
              <a:off x="3803090" y="3145580"/>
              <a:ext cx="3106533" cy="776633"/>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Rounded Rectangle 18"/>
            <p:cNvSpPr txBox="1"/>
            <p:nvPr/>
          </p:nvSpPr>
          <p:spPr>
            <a:xfrm>
              <a:off x="3825837" y="3168327"/>
              <a:ext cx="3061039" cy="73113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smtClean="0"/>
                <a:t>Payers</a:t>
              </a:r>
              <a:endParaRPr lang="en-US" sz="2000" kern="1200"/>
            </a:p>
          </p:txBody>
        </p:sp>
      </p:grpSp>
      <p:sp>
        <p:nvSpPr>
          <p:cNvPr id="32" name="Text Placeholder 3"/>
          <p:cNvSpPr txBox="1">
            <a:spLocks/>
          </p:cNvSpPr>
          <p:nvPr/>
        </p:nvSpPr>
        <p:spPr>
          <a:xfrm>
            <a:off x="272352" y="7763191"/>
            <a:ext cx="5205581" cy="225604"/>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en-US" sz="900" dirty="0" smtClean="0"/>
              <a:t>(Agency for Healthcare Quality and Research, 2018)</a:t>
            </a:r>
            <a:endParaRPr lang="en-US" sz="900" dirty="0"/>
          </a:p>
        </p:txBody>
      </p:sp>
      <p:sp>
        <p:nvSpPr>
          <p:cNvPr id="33" name="TextBox 32"/>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35" name="TextBox 34"/>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84212" y="7469593"/>
            <a:ext cx="406400" cy="406400"/>
          </a:xfrm>
          <a:prstGeom prst="rect">
            <a:avLst/>
          </a:prstGeom>
        </p:spPr>
      </p:pic>
    </p:spTree>
    <p:extLst>
      <p:ext uri="{BB962C8B-B14F-4D97-AF65-F5344CB8AC3E}">
        <p14:creationId xmlns:p14="http://schemas.microsoft.com/office/powerpoint/2010/main" val="388220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Who Should I Coordinate Care With?</a:t>
            </a:r>
            <a:endParaRPr lang="en-US" dirty="0"/>
          </a:p>
        </p:txBody>
      </p:sp>
      <p:sp>
        <p:nvSpPr>
          <p:cNvPr id="33" name="Freeform 202"/>
          <p:cNvSpPr>
            <a:spLocks/>
          </p:cNvSpPr>
          <p:nvPr/>
        </p:nvSpPr>
        <p:spPr bwMode="auto">
          <a:xfrm>
            <a:off x="7924196" y="3617558"/>
            <a:ext cx="163223" cy="127827"/>
          </a:xfrm>
          <a:custGeom>
            <a:avLst/>
            <a:gdLst>
              <a:gd name="T0" fmla="*/ 53 w 83"/>
              <a:gd name="T1" fmla="*/ 0 h 65"/>
              <a:gd name="T2" fmla="*/ 0 w 83"/>
              <a:gd name="T3" fmla="*/ 0 h 65"/>
              <a:gd name="T4" fmla="*/ 32 w 83"/>
              <a:gd name="T5" fmla="*/ 58 h 65"/>
              <a:gd name="T6" fmla="*/ 45 w 83"/>
              <a:gd name="T7" fmla="*/ 65 h 65"/>
              <a:gd name="T8" fmla="*/ 72 w 83"/>
              <a:gd name="T9" fmla="*/ 65 h 65"/>
              <a:gd name="T10" fmla="*/ 81 w 83"/>
              <a:gd name="T11" fmla="*/ 61 h 65"/>
              <a:gd name="T12" fmla="*/ 81 w 83"/>
              <a:gd name="T13" fmla="*/ 51 h 65"/>
              <a:gd name="T14" fmla="*/ 53 w 83"/>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5">
                <a:moveTo>
                  <a:pt x="53" y="0"/>
                </a:moveTo>
                <a:cubicBezTo>
                  <a:pt x="0" y="0"/>
                  <a:pt x="0" y="0"/>
                  <a:pt x="0" y="0"/>
                </a:cubicBezTo>
                <a:cubicBezTo>
                  <a:pt x="32" y="58"/>
                  <a:pt x="32" y="58"/>
                  <a:pt x="32" y="58"/>
                </a:cubicBezTo>
                <a:cubicBezTo>
                  <a:pt x="35" y="63"/>
                  <a:pt x="39" y="65"/>
                  <a:pt x="45" y="65"/>
                </a:cubicBezTo>
                <a:cubicBezTo>
                  <a:pt x="72" y="65"/>
                  <a:pt x="72" y="65"/>
                  <a:pt x="72" y="65"/>
                </a:cubicBezTo>
                <a:cubicBezTo>
                  <a:pt x="76" y="65"/>
                  <a:pt x="79" y="64"/>
                  <a:pt x="81" y="61"/>
                </a:cubicBezTo>
                <a:cubicBezTo>
                  <a:pt x="83" y="58"/>
                  <a:pt x="83" y="54"/>
                  <a:pt x="81" y="51"/>
                </a:cubicBezTo>
                <a:lnTo>
                  <a:pt x="5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Regular"/>
            </a:endParaRPr>
          </a:p>
        </p:txBody>
      </p:sp>
      <p:sp>
        <p:nvSpPr>
          <p:cNvPr id="34" name="Teardrop 33"/>
          <p:cNvSpPr/>
          <p:nvPr/>
        </p:nvSpPr>
        <p:spPr>
          <a:xfrm rot="17600639" flipH="1">
            <a:off x="6811804" y="2891405"/>
            <a:ext cx="2404156" cy="2404156"/>
          </a:xfrm>
          <a:prstGeom prst="teardrop">
            <a:avLst/>
          </a:prstGeom>
          <a:solidFill>
            <a:srgbClr val="0065B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35" name="Teardrop 34"/>
          <p:cNvSpPr/>
          <p:nvPr/>
        </p:nvSpPr>
        <p:spPr>
          <a:xfrm rot="327068" flipH="1">
            <a:off x="6308698" y="4818530"/>
            <a:ext cx="2404158" cy="2404156"/>
          </a:xfrm>
          <a:prstGeom prst="teardrop">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36" name="Teardrop 35"/>
          <p:cNvSpPr/>
          <p:nvPr/>
        </p:nvSpPr>
        <p:spPr>
          <a:xfrm rot="21343389">
            <a:off x="4109925" y="4804309"/>
            <a:ext cx="2404158" cy="2404156"/>
          </a:xfrm>
          <a:prstGeom prst="teardrop">
            <a:avLst/>
          </a:prstGeom>
          <a:solidFill>
            <a:srgbClr val="E76627">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37" name="Teardrop 36"/>
          <p:cNvSpPr/>
          <p:nvPr/>
        </p:nvSpPr>
        <p:spPr>
          <a:xfrm rot="3999361">
            <a:off x="3659984" y="2782830"/>
            <a:ext cx="2404156" cy="2404158"/>
          </a:xfrm>
          <a:prstGeom prst="teardrop">
            <a:avLst/>
          </a:prstGeom>
          <a:solidFill>
            <a:schemeClr val="accent4">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38" name="Teardrop 37"/>
          <p:cNvSpPr/>
          <p:nvPr/>
        </p:nvSpPr>
        <p:spPr>
          <a:xfrm rot="8128310">
            <a:off x="5242410" y="1721155"/>
            <a:ext cx="2404158" cy="2404156"/>
          </a:xfrm>
          <a:prstGeom prst="teardrop">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39" name="TextBox 38"/>
          <p:cNvSpPr txBox="1"/>
          <p:nvPr/>
        </p:nvSpPr>
        <p:spPr>
          <a:xfrm>
            <a:off x="4020153" y="3661336"/>
            <a:ext cx="1652276" cy="577601"/>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Family Members</a:t>
            </a:r>
            <a:endParaRPr lang="en-JM" sz="2000" b="1" dirty="0">
              <a:solidFill>
                <a:schemeClr val="bg1"/>
              </a:solidFill>
              <a:latin typeface="+mj-lt"/>
              <a:ea typeface="Calibri"/>
              <a:cs typeface="Source Sans Pro"/>
            </a:endParaRPr>
          </a:p>
        </p:txBody>
      </p:sp>
      <p:sp>
        <p:nvSpPr>
          <p:cNvPr id="40" name="TextBox 39"/>
          <p:cNvSpPr txBox="1"/>
          <p:nvPr/>
        </p:nvSpPr>
        <p:spPr>
          <a:xfrm>
            <a:off x="5626032" y="2457804"/>
            <a:ext cx="1586626" cy="489568"/>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Behavioral Health Providers</a:t>
            </a:r>
            <a:endParaRPr lang="en-JM" sz="2000" b="1" dirty="0">
              <a:solidFill>
                <a:schemeClr val="bg1"/>
              </a:solidFill>
              <a:latin typeface="+mj-lt"/>
              <a:ea typeface="Calibri"/>
              <a:cs typeface="Source Sans Pro"/>
            </a:endParaRPr>
          </a:p>
        </p:txBody>
      </p:sp>
      <p:sp>
        <p:nvSpPr>
          <p:cNvPr id="41" name="TextBox 40"/>
          <p:cNvSpPr txBox="1"/>
          <p:nvPr/>
        </p:nvSpPr>
        <p:spPr>
          <a:xfrm>
            <a:off x="4176139" y="5470082"/>
            <a:ext cx="2227031" cy="524509"/>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Educational &amp; Community</a:t>
            </a:r>
          </a:p>
          <a:p>
            <a:pPr algn="ctr"/>
            <a:r>
              <a:rPr lang="en-JM" sz="2000" b="1" dirty="0" smtClean="0">
                <a:solidFill>
                  <a:schemeClr val="bg1"/>
                </a:solidFill>
                <a:latin typeface="+mj-lt"/>
                <a:ea typeface="Calibri"/>
                <a:cs typeface="Source Sans Pro"/>
              </a:rPr>
              <a:t>Supports</a:t>
            </a:r>
            <a:endParaRPr lang="en-JM" sz="2000" b="1" dirty="0">
              <a:solidFill>
                <a:schemeClr val="bg1"/>
              </a:solidFill>
              <a:latin typeface="+mj-lt"/>
              <a:ea typeface="Calibri"/>
              <a:cs typeface="Source Sans Pro"/>
            </a:endParaRPr>
          </a:p>
        </p:txBody>
      </p:sp>
      <p:sp>
        <p:nvSpPr>
          <p:cNvPr id="42" name="TextBox 41"/>
          <p:cNvSpPr txBox="1"/>
          <p:nvPr/>
        </p:nvSpPr>
        <p:spPr>
          <a:xfrm>
            <a:off x="6742081" y="5504865"/>
            <a:ext cx="1609744" cy="1220455"/>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Specialty Care Services</a:t>
            </a:r>
            <a:endParaRPr lang="en-JM" sz="2000" b="1" dirty="0">
              <a:solidFill>
                <a:schemeClr val="bg1"/>
              </a:solidFill>
              <a:latin typeface="+mj-lt"/>
              <a:ea typeface="Calibri"/>
              <a:cs typeface="Source Sans Pro"/>
            </a:endParaRPr>
          </a:p>
        </p:txBody>
      </p:sp>
      <p:sp>
        <p:nvSpPr>
          <p:cNvPr id="43" name="TextBox 42"/>
          <p:cNvSpPr txBox="1"/>
          <p:nvPr/>
        </p:nvSpPr>
        <p:spPr>
          <a:xfrm>
            <a:off x="7320482" y="3595926"/>
            <a:ext cx="1495308" cy="531204"/>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Physical Health Providers</a:t>
            </a:r>
            <a:endParaRPr lang="en-JM" sz="2000" b="1" dirty="0">
              <a:solidFill>
                <a:schemeClr val="bg1"/>
              </a:solidFill>
              <a:latin typeface="+mj-lt"/>
              <a:ea typeface="Calibri"/>
              <a:cs typeface="Source Sans Pro"/>
            </a:endParaRPr>
          </a:p>
        </p:txBody>
      </p:sp>
      <p:sp>
        <p:nvSpPr>
          <p:cNvPr id="14" name="TextBox 13"/>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16" name="TextBox 15"/>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52500" y="7583488"/>
            <a:ext cx="406400" cy="406400"/>
          </a:xfrm>
          <a:prstGeom prst="rect">
            <a:avLst/>
          </a:prstGeom>
        </p:spPr>
      </p:pic>
    </p:spTree>
    <p:extLst>
      <p:ext uri="{BB962C8B-B14F-4D97-AF65-F5344CB8AC3E}">
        <p14:creationId xmlns:p14="http://schemas.microsoft.com/office/powerpoint/2010/main" val="40412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150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1" presetClass="entr" presetSubtype="0" fill="hold" grpId="0" nodeType="withEffect">
                                  <p:stCondLst>
                                    <p:cond delay="22500"/>
                                  </p:stCondLst>
                                  <p:iterate type="lt">
                                    <p:tmAbs val="100"/>
                                  </p:iterate>
                                  <p:childTnLst>
                                    <p:set>
                                      <p:cBhvr>
                                        <p:cTn id="9" dur="1" fill="hold">
                                          <p:stCondLst>
                                            <p:cond delay="0"/>
                                          </p:stCondLst>
                                        </p:cTn>
                                        <p:tgtEl>
                                          <p:spTgt spid="40"/>
                                        </p:tgtEl>
                                        <p:attrNameLst>
                                          <p:attrName>style.visibility</p:attrName>
                                        </p:attrNameLst>
                                      </p:cBhvr>
                                      <p:to>
                                        <p:strVal val="visible"/>
                                      </p:to>
                                    </p:set>
                                  </p:childTnLst>
                                </p:cTn>
                              </p:par>
                              <p:par>
                                <p:cTn id="10" presetID="22" presetClass="entr" presetSubtype="4" fill="hold" grpId="0" nodeType="withEffect">
                                  <p:stCondLst>
                                    <p:cond delay="2800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1" presetClass="entr" presetSubtype="0" fill="hold" grpId="0" nodeType="withEffect">
                                  <p:stCondLst>
                                    <p:cond delay="28500"/>
                                  </p:stCondLst>
                                  <p:iterate type="lt">
                                    <p:tmAbs val="100"/>
                                  </p:iterate>
                                  <p:childTnLst>
                                    <p:set>
                                      <p:cBhvr>
                                        <p:cTn id="14" dur="1" fill="hold">
                                          <p:stCondLst>
                                            <p:cond delay="0"/>
                                          </p:stCondLst>
                                        </p:cTn>
                                        <p:tgtEl>
                                          <p:spTgt spid="43"/>
                                        </p:tgtEl>
                                        <p:attrNameLst>
                                          <p:attrName>style.visibility</p:attrName>
                                        </p:attrNameLst>
                                      </p:cBhvr>
                                      <p:to>
                                        <p:strVal val="visible"/>
                                      </p:to>
                                    </p:set>
                                  </p:childTnLst>
                                </p:cTn>
                              </p:par>
                              <p:par>
                                <p:cTn id="15" presetID="22" presetClass="entr" presetSubtype="4" fill="hold" grpId="0" nodeType="withEffect">
                                  <p:stCondLst>
                                    <p:cond delay="3300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par>
                                <p:cTn id="18" presetID="1" presetClass="entr" presetSubtype="0" fill="hold" grpId="0" nodeType="withEffect">
                                  <p:stCondLst>
                                    <p:cond delay="33500"/>
                                  </p:stCondLst>
                                  <p:iterate type="lt">
                                    <p:tmAbs val="100"/>
                                  </p:iterate>
                                  <p:childTnLst>
                                    <p:set>
                                      <p:cBhvr>
                                        <p:cTn id="19" dur="1" fill="hold">
                                          <p:stCondLst>
                                            <p:cond delay="0"/>
                                          </p:stCondLst>
                                        </p:cTn>
                                        <p:tgtEl>
                                          <p:spTgt spid="42"/>
                                        </p:tgtEl>
                                        <p:attrNameLst>
                                          <p:attrName>style.visibility</p:attrName>
                                        </p:attrNameLst>
                                      </p:cBhvr>
                                      <p:to>
                                        <p:strVal val="visible"/>
                                      </p:to>
                                    </p:set>
                                  </p:childTnLst>
                                </p:cTn>
                              </p:par>
                              <p:par>
                                <p:cTn id="20" presetID="22" presetClass="entr" presetSubtype="4" fill="hold" grpId="0" nodeType="withEffect">
                                  <p:stCondLst>
                                    <p:cond delay="4100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1" presetClass="entr" presetSubtype="0" fill="hold" grpId="0" nodeType="withEffect">
                                  <p:stCondLst>
                                    <p:cond delay="41500"/>
                                  </p:stCondLst>
                                  <p:iterate type="lt">
                                    <p:tmAbs val="100"/>
                                  </p:iterate>
                                  <p:childTnLst>
                                    <p:set>
                                      <p:cBhvr>
                                        <p:cTn id="24" dur="1" fill="hold">
                                          <p:stCondLst>
                                            <p:cond delay="0"/>
                                          </p:stCondLst>
                                        </p:cTn>
                                        <p:tgtEl>
                                          <p:spTgt spid="41"/>
                                        </p:tgtEl>
                                        <p:attrNameLst>
                                          <p:attrName>style.visibility</p:attrName>
                                        </p:attrNameLst>
                                      </p:cBhvr>
                                      <p:to>
                                        <p:strVal val="visible"/>
                                      </p:to>
                                    </p:set>
                                  </p:childTnLst>
                                </p:cTn>
                              </p:par>
                              <p:par>
                                <p:cTn id="25" presetID="22" presetClass="entr" presetSubtype="4" fill="hold" grpId="0" nodeType="withEffect">
                                  <p:stCondLst>
                                    <p:cond delay="4700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par>
                                <p:cTn id="28" presetID="1" presetClass="entr" presetSubtype="0" fill="hold" grpId="0" nodeType="withEffect">
                                  <p:stCondLst>
                                    <p:cond delay="47500"/>
                                  </p:stCondLst>
                                  <p:iterate type="lt">
                                    <p:tmAbs val="100"/>
                                  </p:iterate>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3479"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34" grpId="0" animBg="1"/>
      <p:bldP spid="35" grpId="0" animBg="1"/>
      <p:bldP spid="36" grpId="0" animBg="1"/>
      <p:bldP spid="37" grpId="0" animBg="1"/>
      <p:bldP spid="38" grpId="0" animBg="1"/>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Coordination of Care Activities</a:t>
            </a:r>
            <a:endParaRPr lang="en-US" dirty="0"/>
          </a:p>
        </p:txBody>
      </p:sp>
      <p:sp>
        <p:nvSpPr>
          <p:cNvPr id="14" name="Rectangle 13"/>
          <p:cNvSpPr/>
          <p:nvPr/>
        </p:nvSpPr>
        <p:spPr>
          <a:xfrm>
            <a:off x="228688" y="6911167"/>
            <a:ext cx="11375362" cy="93638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i="1" dirty="0" smtClean="0"/>
              <a:t>A release of information must be signed by the member or their guardian prior to any outreach!</a:t>
            </a:r>
            <a:endParaRPr lang="en-US" sz="2800" i="1" dirty="0"/>
          </a:p>
        </p:txBody>
      </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835" t="102" r="37489" b="6817"/>
          <a:stretch/>
        </p:blipFill>
        <p:spPr>
          <a:xfrm>
            <a:off x="11892039" y="965199"/>
            <a:ext cx="2738361" cy="7264401"/>
          </a:xfrm>
          <a:prstGeom prst="rect">
            <a:avLst/>
          </a:prstGeom>
        </p:spPr>
      </p:pic>
      <p:grpSp>
        <p:nvGrpSpPr>
          <p:cNvPr id="16" name="Group 15"/>
          <p:cNvGrpSpPr/>
          <p:nvPr/>
        </p:nvGrpSpPr>
        <p:grpSpPr>
          <a:xfrm>
            <a:off x="429275" y="1436404"/>
            <a:ext cx="7879171" cy="700694"/>
            <a:chOff x="429275" y="1436404"/>
            <a:chExt cx="7879171" cy="700694"/>
          </a:xfrm>
        </p:grpSpPr>
        <p:sp>
          <p:nvSpPr>
            <p:cNvPr id="17" name="TextBox 16"/>
            <p:cNvSpPr txBox="1"/>
            <p:nvPr/>
          </p:nvSpPr>
          <p:spPr>
            <a:xfrm>
              <a:off x="1161974" y="156888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smtClean="0">
                  <a:solidFill>
                    <a:schemeClr val="tx1"/>
                  </a:solidFill>
                  <a:ea typeface="+mn-ea"/>
                  <a:cs typeface="+mn-cs"/>
                </a:rPr>
                <a:t>Reviewing and requesting records</a:t>
              </a:r>
              <a:endParaRPr lang="en-US" sz="2000" dirty="0">
                <a:solidFill>
                  <a:schemeClr val="tx1"/>
                </a:solidFill>
                <a:ea typeface="+mn-ea"/>
                <a:cs typeface="+mn-cs"/>
              </a:endParaRPr>
            </a:p>
          </p:txBody>
        </p:sp>
        <p:sp>
          <p:nvSpPr>
            <p:cNvPr id="18" name="Oval 17"/>
            <p:cNvSpPr/>
            <p:nvPr/>
          </p:nvSpPr>
          <p:spPr>
            <a:xfrm>
              <a:off x="429275" y="1436404"/>
              <a:ext cx="598014" cy="598014"/>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9" name="Group 18"/>
          <p:cNvGrpSpPr/>
          <p:nvPr/>
        </p:nvGrpSpPr>
        <p:grpSpPr>
          <a:xfrm>
            <a:off x="434919" y="2791802"/>
            <a:ext cx="7867882" cy="700694"/>
            <a:chOff x="434919" y="2791802"/>
            <a:chExt cx="7867882" cy="700694"/>
          </a:xfrm>
        </p:grpSpPr>
        <p:sp>
          <p:nvSpPr>
            <p:cNvPr id="20" name="TextBox 19"/>
            <p:cNvSpPr txBox="1"/>
            <p:nvPr/>
          </p:nvSpPr>
          <p:spPr>
            <a:xfrm>
              <a:off x="1156329" y="2924278"/>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smtClean="0">
                  <a:solidFill>
                    <a:schemeClr val="tx1"/>
                  </a:solidFill>
                  <a:ea typeface="+mn-ea"/>
                  <a:cs typeface="+mn-cs"/>
                </a:rPr>
                <a:t>Phone, fax, mail, or e-mail contact</a:t>
              </a:r>
              <a:endParaRPr lang="en-US" sz="2000" dirty="0">
                <a:solidFill>
                  <a:schemeClr val="tx1"/>
                </a:solidFill>
                <a:ea typeface="+mn-ea"/>
                <a:cs typeface="+mn-cs"/>
              </a:endParaRPr>
            </a:p>
          </p:txBody>
        </p:sp>
        <p:sp>
          <p:nvSpPr>
            <p:cNvPr id="21" name="Oval 20"/>
            <p:cNvSpPr/>
            <p:nvPr/>
          </p:nvSpPr>
          <p:spPr>
            <a:xfrm>
              <a:off x="434919" y="2791802"/>
              <a:ext cx="598014" cy="598014"/>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22" name="Group 21"/>
          <p:cNvGrpSpPr/>
          <p:nvPr/>
        </p:nvGrpSpPr>
        <p:grpSpPr>
          <a:xfrm>
            <a:off x="429275" y="4147200"/>
            <a:ext cx="7879171" cy="700694"/>
            <a:chOff x="429275" y="4147200"/>
            <a:chExt cx="7879171" cy="700694"/>
          </a:xfrm>
        </p:grpSpPr>
        <p:sp>
          <p:nvSpPr>
            <p:cNvPr id="23" name="TextBox 22"/>
            <p:cNvSpPr txBox="1"/>
            <p:nvPr/>
          </p:nvSpPr>
          <p:spPr>
            <a:xfrm>
              <a:off x="1161974" y="427967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smtClean="0">
                  <a:solidFill>
                    <a:schemeClr val="tx1"/>
                  </a:solidFill>
                  <a:ea typeface="+mn-ea"/>
                  <a:cs typeface="+mn-cs"/>
                </a:rPr>
                <a:t>Virtual or face-to-face meetings</a:t>
              </a:r>
              <a:endParaRPr lang="en-US" sz="2000" dirty="0">
                <a:solidFill>
                  <a:schemeClr val="tx1"/>
                </a:solidFill>
                <a:ea typeface="+mn-ea"/>
                <a:cs typeface="+mn-cs"/>
              </a:endParaRPr>
            </a:p>
          </p:txBody>
        </p:sp>
        <p:sp>
          <p:nvSpPr>
            <p:cNvPr id="24" name="Oval 23"/>
            <p:cNvSpPr/>
            <p:nvPr/>
          </p:nvSpPr>
          <p:spPr>
            <a:xfrm>
              <a:off x="429275" y="4147200"/>
              <a:ext cx="598014" cy="598014"/>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5" name="Group 24"/>
          <p:cNvGrpSpPr/>
          <p:nvPr/>
        </p:nvGrpSpPr>
        <p:grpSpPr>
          <a:xfrm>
            <a:off x="429275" y="5502598"/>
            <a:ext cx="6129569" cy="700694"/>
            <a:chOff x="429275" y="5502598"/>
            <a:chExt cx="6129569" cy="700694"/>
          </a:xfrm>
        </p:grpSpPr>
        <p:sp>
          <p:nvSpPr>
            <p:cNvPr id="26" name="TextBox 25"/>
            <p:cNvSpPr txBox="1"/>
            <p:nvPr/>
          </p:nvSpPr>
          <p:spPr>
            <a:xfrm>
              <a:off x="1161974" y="5635074"/>
              <a:ext cx="5396870"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smtClean="0">
                  <a:solidFill>
                    <a:schemeClr val="tx1"/>
                  </a:solidFill>
                  <a:ea typeface="+mn-ea"/>
                  <a:cs typeface="+mn-cs"/>
                </a:rPr>
                <a:t>Documentation of outreach efforts</a:t>
              </a:r>
              <a:endParaRPr lang="en-US" sz="2000" dirty="0">
                <a:solidFill>
                  <a:schemeClr val="tx1"/>
                </a:solidFill>
                <a:ea typeface="+mn-ea"/>
                <a:cs typeface="+mn-cs"/>
              </a:endParaRPr>
            </a:p>
            <a:p>
              <a:r>
                <a:rPr lang="en-US" sz="2000" dirty="0" smtClean="0">
                  <a:solidFill>
                    <a:schemeClr val="tx1"/>
                  </a:solidFill>
                  <a:ea typeface="+mn-ea"/>
                  <a:cs typeface="+mn-cs"/>
                </a:rPr>
                <a:t> </a:t>
              </a:r>
              <a:endParaRPr lang="en-US" sz="2000" dirty="0">
                <a:solidFill>
                  <a:schemeClr val="tx1"/>
                </a:solidFill>
                <a:ea typeface="+mn-ea"/>
                <a:cs typeface="+mn-cs"/>
              </a:endParaRPr>
            </a:p>
          </p:txBody>
        </p:sp>
        <p:sp>
          <p:nvSpPr>
            <p:cNvPr id="27" name="Oval 26"/>
            <p:cNvSpPr/>
            <p:nvPr/>
          </p:nvSpPr>
          <p:spPr>
            <a:xfrm>
              <a:off x="429275" y="5502598"/>
              <a:ext cx="598014" cy="598014"/>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Helvetica Light"/>
                </a:rPr>
                <a:t>4</a:t>
              </a:r>
            </a:p>
          </p:txBody>
        </p:sp>
      </p:grpSp>
      <p:sp>
        <p:nvSpPr>
          <p:cNvPr id="28" name="TextBox 27"/>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30" name="TextBox 29"/>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3753" y="6203292"/>
            <a:ext cx="406400" cy="406400"/>
          </a:xfrm>
          <a:prstGeom prst="rect">
            <a:avLst/>
          </a:prstGeom>
        </p:spPr>
      </p:pic>
    </p:spTree>
    <p:extLst>
      <p:ext uri="{BB962C8B-B14F-4D97-AF65-F5344CB8AC3E}">
        <p14:creationId xmlns:p14="http://schemas.microsoft.com/office/powerpoint/2010/main" val="11679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100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21000"/>
                                  </p:stCondLst>
                                  <p:iterate type="lt">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2" presetClass="exit" presetSubtype="4" fill="hold" grpId="1" nodeType="withEffect">
                                  <p:stCondLst>
                                    <p:cond delay="27000"/>
                                  </p:stCondLst>
                                  <p:iterate type="lt">
                                    <p:tmPct val="0"/>
                                  </p:iterate>
                                  <p:childTnLst>
                                    <p:anim calcmode="lin" valueType="num">
                                      <p:cBhvr additive="base">
                                        <p:cTn id="12"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14">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14">
                                            <p:txEl>
                                              <p:pRg st="0" end="0"/>
                                            </p:txEl>
                                          </p:spTgt>
                                        </p:tgtEl>
                                        <p:attrNameLst>
                                          <p:attrName>style.visibility</p:attrName>
                                        </p:attrNameLst>
                                      </p:cBhvr>
                                      <p:to>
                                        <p:strVal val="hidden"/>
                                      </p:to>
                                    </p:set>
                                  </p:childTnLst>
                                </p:cTn>
                              </p:par>
                              <p:par>
                                <p:cTn id="15" presetID="2" presetClass="exit" presetSubtype="4" fill="hold" grpId="1" nodeType="withEffect">
                                  <p:stCondLst>
                                    <p:cond delay="27000"/>
                                  </p:stCondLst>
                                  <p:childTnLst>
                                    <p:anim calcmode="lin" valueType="num">
                                      <p:cBhvr additive="base">
                                        <p:cTn id="16" dur="500"/>
                                        <p:tgtEl>
                                          <p:spTgt spid="14">
                                            <p:bg/>
                                          </p:spTgt>
                                        </p:tgtEl>
                                        <p:attrNameLst>
                                          <p:attrName>ppt_x</p:attrName>
                                        </p:attrNameLst>
                                      </p:cBhvr>
                                      <p:tavLst>
                                        <p:tav tm="0">
                                          <p:val>
                                            <p:strVal val="ppt_x"/>
                                          </p:val>
                                        </p:tav>
                                        <p:tav tm="100000">
                                          <p:val>
                                            <p:strVal val="ppt_x"/>
                                          </p:val>
                                        </p:tav>
                                      </p:tavLst>
                                    </p:anim>
                                    <p:anim calcmode="lin" valueType="num">
                                      <p:cBhvr additive="base">
                                        <p:cTn id="17" dur="500"/>
                                        <p:tgtEl>
                                          <p:spTgt spid="14">
                                            <p:bg/>
                                          </p:spTgt>
                                        </p:tgtEl>
                                        <p:attrNameLst>
                                          <p:attrName>ppt_y</p:attrName>
                                        </p:attrNameLst>
                                      </p:cBhvr>
                                      <p:tavLst>
                                        <p:tav tm="0">
                                          <p:val>
                                            <p:strVal val="ppt_y"/>
                                          </p:val>
                                        </p:tav>
                                        <p:tav tm="100000">
                                          <p:val>
                                            <p:strVal val="1+ppt_h/2"/>
                                          </p:val>
                                        </p:tav>
                                      </p:tavLst>
                                    </p:anim>
                                    <p:set>
                                      <p:cBhvr>
                                        <p:cTn id="18" dur="1" fill="hold">
                                          <p:stCondLst>
                                            <p:cond delay="499"/>
                                          </p:stCondLst>
                                        </p:cTn>
                                        <p:tgtEl>
                                          <p:spTgt spid="14">
                                            <p:bg/>
                                          </p:spTgt>
                                        </p:tgtEl>
                                        <p:attrNameLst>
                                          <p:attrName>style.visibility</p:attrName>
                                        </p:attrNameLst>
                                      </p:cBhvr>
                                      <p:to>
                                        <p:strVal val="hidden"/>
                                      </p:to>
                                    </p:set>
                                  </p:childTnLst>
                                </p:cTn>
                              </p:par>
                              <p:par>
                                <p:cTn id="19" presetID="2" presetClass="entr" presetSubtype="4" fill="hold" nodeType="withEffect">
                                  <p:stCondLst>
                                    <p:cond delay="290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50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410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450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fill="hold"/>
                                        <p:tgtEl>
                                          <p:spTgt spid="25"/>
                                        </p:tgtEl>
                                        <p:attrNameLst>
                                          <p:attrName>ppt_x</p:attrName>
                                        </p:attrNameLst>
                                      </p:cBhvr>
                                      <p:tavLst>
                                        <p:tav tm="0">
                                          <p:val>
                                            <p:strVal val="#ppt_x"/>
                                          </p:val>
                                        </p:tav>
                                        <p:tav tm="100000">
                                          <p:val>
                                            <p:strVal val="#ppt_x"/>
                                          </p:val>
                                        </p:tav>
                                      </p:tavLst>
                                    </p:anim>
                                    <p:anim calcmode="lin" valueType="num">
                                      <p:cBhvr additive="base">
                                        <p:cTn id="3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3479" fill="hold"/>
                                        <p:tgtEl>
                                          <p:spTgt spid="32"/>
                                        </p:tgtEl>
                                      </p:cBhvr>
                                    </p:cmd>
                                  </p:childTnLst>
                                </p:cTn>
                              </p:par>
                            </p:childTnLst>
                          </p:cTn>
                        </p:par>
                      </p:childTnLst>
                    </p:cTn>
                  </p:par>
                </p:childTnLst>
              </p:cTn>
              <p:nextCondLst>
                <p:cond evt="onClick" delay="0">
                  <p:tgtEl>
                    <p:spTgt spid="32"/>
                  </p:tgtEl>
                </p:cond>
              </p:nextCondLst>
            </p:seq>
            <p:audio>
              <p:cMediaNode vol="80000">
                <p:cTn id="40" fill="hold" display="0">
                  <p:stCondLst>
                    <p:cond delay="indefinite"/>
                  </p:stCondLst>
                  <p:endCondLst>
                    <p:cond evt="onStopAudio" delay="0">
                      <p:tgtEl>
                        <p:sldTgt/>
                      </p:tgtEl>
                    </p:cond>
                  </p:endCondLst>
                </p:cTn>
                <p:tgtEl>
                  <p:spTgt spid="32"/>
                </p:tgtEl>
              </p:cMediaNode>
            </p:audio>
          </p:childTnLst>
        </p:cTn>
      </p:par>
    </p:tnLst>
    <p:bldLst>
      <p:bldP spid="14" grpId="0" animBg="1"/>
      <p:bldP spid="14" grpId="1"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What Could Happen If I Don’t Coordinate Care?</a:t>
            </a:r>
            <a:endParaRPr lang="en-US" sz="4000" dirty="0"/>
          </a:p>
        </p:txBody>
      </p:sp>
      <p:grpSp>
        <p:nvGrpSpPr>
          <p:cNvPr id="28" name="Group 27"/>
          <p:cNvGrpSpPr/>
          <p:nvPr/>
        </p:nvGrpSpPr>
        <p:grpSpPr>
          <a:xfrm>
            <a:off x="5470109" y="1785372"/>
            <a:ext cx="3690182" cy="922545"/>
            <a:chOff x="1998401" y="255"/>
            <a:chExt cx="3690182" cy="922545"/>
          </a:xfrm>
          <a:solidFill>
            <a:srgbClr val="E76627"/>
          </a:solidFill>
        </p:grpSpPr>
        <p:sp>
          <p:nvSpPr>
            <p:cNvPr id="38" name="Rounded Rectangle 37"/>
            <p:cNvSpPr/>
            <p:nvPr/>
          </p:nvSpPr>
          <p:spPr>
            <a:xfrm>
              <a:off x="1998401" y="255"/>
              <a:ext cx="3690182" cy="9225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9" name="Rounded Rectangle 4"/>
            <p:cNvSpPr txBox="1"/>
            <p:nvPr/>
          </p:nvSpPr>
          <p:spPr>
            <a:xfrm>
              <a:off x="2025421" y="27275"/>
              <a:ext cx="3636142" cy="8685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smtClean="0"/>
                <a:t>Risks of…</a:t>
              </a:r>
              <a:endParaRPr lang="en-US" sz="2400" kern="1200" dirty="0"/>
            </a:p>
          </p:txBody>
        </p:sp>
      </p:grpSp>
      <p:grpSp>
        <p:nvGrpSpPr>
          <p:cNvPr id="29" name="Group 28"/>
          <p:cNvGrpSpPr/>
          <p:nvPr/>
        </p:nvGrpSpPr>
        <p:grpSpPr>
          <a:xfrm>
            <a:off x="5470109" y="3030809"/>
            <a:ext cx="3690182" cy="922545"/>
            <a:chOff x="1998401" y="1245692"/>
            <a:chExt cx="3690182" cy="922545"/>
          </a:xfrm>
          <a:solidFill>
            <a:srgbClr val="FFC000"/>
          </a:solidFill>
        </p:grpSpPr>
        <p:sp>
          <p:nvSpPr>
            <p:cNvPr id="36" name="Rounded Rectangle 35"/>
            <p:cNvSpPr/>
            <p:nvPr/>
          </p:nvSpPr>
          <p:spPr>
            <a:xfrm>
              <a:off x="1998401" y="1245692"/>
              <a:ext cx="3690182" cy="922545"/>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7" name="Rounded Rectangle 6"/>
            <p:cNvSpPr txBox="1"/>
            <p:nvPr/>
          </p:nvSpPr>
          <p:spPr>
            <a:xfrm>
              <a:off x="2025421" y="1272712"/>
              <a:ext cx="3636142" cy="86850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Multiple providers treating different diagnoses</a:t>
              </a:r>
              <a:endParaRPr lang="en-US" sz="2000" kern="1200" dirty="0"/>
            </a:p>
          </p:txBody>
        </p:sp>
      </p:grpSp>
      <p:grpSp>
        <p:nvGrpSpPr>
          <p:cNvPr id="30" name="Group 29"/>
          <p:cNvGrpSpPr/>
          <p:nvPr/>
        </p:nvGrpSpPr>
        <p:grpSpPr>
          <a:xfrm>
            <a:off x="5470109" y="4276245"/>
            <a:ext cx="3690182" cy="922545"/>
            <a:chOff x="1998401" y="2491128"/>
            <a:chExt cx="3690182" cy="922545"/>
          </a:xfrm>
          <a:solidFill>
            <a:srgbClr val="FFC000"/>
          </a:solidFill>
        </p:grpSpPr>
        <p:sp>
          <p:nvSpPr>
            <p:cNvPr id="34" name="Rounded Rectangle 33"/>
            <p:cNvSpPr/>
            <p:nvPr/>
          </p:nvSpPr>
          <p:spPr>
            <a:xfrm>
              <a:off x="1998401" y="2491128"/>
              <a:ext cx="3690182" cy="922545"/>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5" name="Rounded Rectangle 8"/>
            <p:cNvSpPr txBox="1"/>
            <p:nvPr/>
          </p:nvSpPr>
          <p:spPr>
            <a:xfrm>
              <a:off x="2025421" y="2518148"/>
              <a:ext cx="3636142" cy="86850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kern="1200" dirty="0" smtClean="0"/>
                <a:t>Exacerbation of symptoms</a:t>
              </a:r>
            </a:p>
          </p:txBody>
        </p:sp>
      </p:grpSp>
      <p:grpSp>
        <p:nvGrpSpPr>
          <p:cNvPr id="31" name="Group 30"/>
          <p:cNvGrpSpPr/>
          <p:nvPr/>
        </p:nvGrpSpPr>
        <p:grpSpPr>
          <a:xfrm>
            <a:off x="5470109" y="5521682"/>
            <a:ext cx="3690182" cy="922545"/>
            <a:chOff x="1998401" y="3736565"/>
            <a:chExt cx="3690182" cy="922545"/>
          </a:xfrm>
          <a:solidFill>
            <a:srgbClr val="FFC000"/>
          </a:solidFill>
        </p:grpSpPr>
        <p:sp>
          <p:nvSpPr>
            <p:cNvPr id="32" name="Rounded Rectangle 31"/>
            <p:cNvSpPr/>
            <p:nvPr/>
          </p:nvSpPr>
          <p:spPr>
            <a:xfrm>
              <a:off x="1998401" y="3736565"/>
              <a:ext cx="3690182" cy="922545"/>
            </a:xfrm>
            <a:prstGeom prst="roundRect">
              <a:avLst>
                <a:gd name="adj" fmla="val 1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3" name="Rounded Rectangle 10"/>
            <p:cNvSpPr txBox="1"/>
            <p:nvPr/>
          </p:nvSpPr>
          <p:spPr>
            <a:xfrm>
              <a:off x="2025421" y="3763585"/>
              <a:ext cx="3636142" cy="86850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kern="1200" dirty="0" smtClean="0"/>
                <a:t>Poorer general prognosis</a:t>
              </a:r>
            </a:p>
          </p:txBody>
        </p:sp>
      </p:grpSp>
      <p:sp>
        <p:nvSpPr>
          <p:cNvPr id="15" name="TextBox 14"/>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17" name="TextBox 16"/>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62379" y="7683500"/>
            <a:ext cx="406400" cy="406400"/>
          </a:xfrm>
          <a:prstGeom prst="rect">
            <a:avLst/>
          </a:prstGeom>
        </p:spPr>
      </p:pic>
    </p:spTree>
    <p:extLst>
      <p:ext uri="{BB962C8B-B14F-4D97-AF65-F5344CB8AC3E}">
        <p14:creationId xmlns:p14="http://schemas.microsoft.com/office/powerpoint/2010/main" val="2117674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Barriers to Care Coordination</a:t>
            </a:r>
            <a:endParaRPr lang="en-US" sz="4000" dirty="0"/>
          </a:p>
        </p:txBody>
      </p:sp>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835" t="102" r="37489" b="6817"/>
          <a:stretch/>
        </p:blipFill>
        <p:spPr>
          <a:xfrm>
            <a:off x="11892039" y="965199"/>
            <a:ext cx="2738361" cy="7264401"/>
          </a:xfrm>
          <a:prstGeom prst="rect">
            <a:avLst/>
          </a:prstGeom>
        </p:spPr>
      </p:pic>
      <p:grpSp>
        <p:nvGrpSpPr>
          <p:cNvPr id="16" name="Group 15"/>
          <p:cNvGrpSpPr/>
          <p:nvPr/>
        </p:nvGrpSpPr>
        <p:grpSpPr>
          <a:xfrm>
            <a:off x="1890009" y="3127387"/>
            <a:ext cx="2553522" cy="568218"/>
            <a:chOff x="420421" y="2357767"/>
            <a:chExt cx="2553522" cy="568218"/>
          </a:xfrm>
        </p:grpSpPr>
        <p:sp>
          <p:nvSpPr>
            <p:cNvPr id="17" name="TextBox 16"/>
            <p:cNvSpPr txBox="1"/>
            <p:nvPr/>
          </p:nvSpPr>
          <p:spPr>
            <a:xfrm>
              <a:off x="1040230" y="2357767"/>
              <a:ext cx="1933713"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smtClean="0">
                  <a:solidFill>
                    <a:schemeClr val="tx1"/>
                  </a:solidFill>
                  <a:ea typeface="+mn-ea"/>
                  <a:cs typeface="+mn-cs"/>
                </a:rPr>
                <a:t>Difficulty recalling provider information</a:t>
              </a:r>
              <a:endParaRPr lang="en-US" dirty="0">
                <a:solidFill>
                  <a:schemeClr val="tx1"/>
                </a:solidFill>
                <a:ea typeface="+mn-ea"/>
                <a:cs typeface="+mn-cs"/>
              </a:endParaRPr>
            </a:p>
          </p:txBody>
        </p:sp>
        <p:sp>
          <p:nvSpPr>
            <p:cNvPr id="18" name="Oval 17"/>
            <p:cNvSpPr/>
            <p:nvPr/>
          </p:nvSpPr>
          <p:spPr>
            <a:xfrm>
              <a:off x="420421" y="239416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9" name="Group 18"/>
          <p:cNvGrpSpPr/>
          <p:nvPr/>
        </p:nvGrpSpPr>
        <p:grpSpPr>
          <a:xfrm>
            <a:off x="1890009" y="4502393"/>
            <a:ext cx="2553522" cy="568218"/>
            <a:chOff x="420421" y="3306053"/>
            <a:chExt cx="2553522" cy="568218"/>
          </a:xfrm>
        </p:grpSpPr>
        <p:sp>
          <p:nvSpPr>
            <p:cNvPr id="20" name="TextBox 19"/>
            <p:cNvSpPr txBox="1"/>
            <p:nvPr/>
          </p:nvSpPr>
          <p:spPr>
            <a:xfrm>
              <a:off x="1040230" y="3306053"/>
              <a:ext cx="1933713"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a:solidFill>
                    <a:schemeClr val="tx1"/>
                  </a:solidFill>
                  <a:ea typeface="+mn-ea"/>
                  <a:cs typeface="+mn-cs"/>
                </a:rPr>
                <a:t>M</a:t>
              </a:r>
              <a:r>
                <a:rPr lang="en-US" dirty="0" smtClean="0">
                  <a:solidFill>
                    <a:schemeClr val="tx1"/>
                  </a:solidFill>
                  <a:ea typeface="+mn-ea"/>
                  <a:cs typeface="+mn-cs"/>
                </a:rPr>
                <a:t>ember characteristics</a:t>
              </a:r>
              <a:endParaRPr lang="en-US" dirty="0">
                <a:solidFill>
                  <a:schemeClr val="tx1"/>
                </a:solidFill>
                <a:ea typeface="+mn-ea"/>
                <a:cs typeface="+mn-cs"/>
              </a:endParaRPr>
            </a:p>
          </p:txBody>
        </p:sp>
        <p:sp>
          <p:nvSpPr>
            <p:cNvPr id="21" name="Oval 20"/>
            <p:cNvSpPr/>
            <p:nvPr/>
          </p:nvSpPr>
          <p:spPr>
            <a:xfrm>
              <a:off x="420421" y="3342447"/>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22" name="Group 21"/>
          <p:cNvGrpSpPr/>
          <p:nvPr/>
        </p:nvGrpSpPr>
        <p:grpSpPr>
          <a:xfrm>
            <a:off x="1912417" y="5877399"/>
            <a:ext cx="2798267" cy="568218"/>
            <a:chOff x="420421" y="4254339"/>
            <a:chExt cx="2798267" cy="568218"/>
          </a:xfrm>
        </p:grpSpPr>
        <p:sp>
          <p:nvSpPr>
            <p:cNvPr id="23" name="TextBox 22"/>
            <p:cNvSpPr txBox="1"/>
            <p:nvPr/>
          </p:nvSpPr>
          <p:spPr>
            <a:xfrm>
              <a:off x="1040230" y="4254339"/>
              <a:ext cx="2178458"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smtClean="0">
                  <a:solidFill>
                    <a:schemeClr val="tx1"/>
                  </a:solidFill>
                  <a:ea typeface="+mn-ea"/>
                  <a:cs typeface="+mn-cs"/>
                </a:rPr>
                <a:t>Stigma associated with mental illness</a:t>
              </a:r>
              <a:endParaRPr lang="en-US" dirty="0">
                <a:solidFill>
                  <a:schemeClr val="tx1"/>
                </a:solidFill>
                <a:ea typeface="+mn-ea"/>
                <a:cs typeface="+mn-cs"/>
              </a:endParaRPr>
            </a:p>
          </p:txBody>
        </p:sp>
        <p:sp>
          <p:nvSpPr>
            <p:cNvPr id="24" name="Oval 23"/>
            <p:cNvSpPr/>
            <p:nvPr/>
          </p:nvSpPr>
          <p:spPr>
            <a:xfrm>
              <a:off x="420421" y="429073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5" name="Group 24"/>
          <p:cNvGrpSpPr/>
          <p:nvPr/>
        </p:nvGrpSpPr>
        <p:grpSpPr>
          <a:xfrm>
            <a:off x="6095497" y="3127387"/>
            <a:ext cx="2799070" cy="568218"/>
            <a:chOff x="3443234" y="2357767"/>
            <a:chExt cx="2799070" cy="568218"/>
          </a:xfrm>
        </p:grpSpPr>
        <p:sp>
          <p:nvSpPr>
            <p:cNvPr id="26" name="TextBox 25"/>
            <p:cNvSpPr txBox="1"/>
            <p:nvPr/>
          </p:nvSpPr>
          <p:spPr>
            <a:xfrm>
              <a:off x="4063043" y="2357767"/>
              <a:ext cx="2179261"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smtClean="0">
                  <a:solidFill>
                    <a:schemeClr val="tx1"/>
                  </a:solidFill>
                  <a:ea typeface="+mn-ea"/>
                  <a:cs typeface="+mn-cs"/>
                </a:rPr>
                <a:t>Functionality of clinical information technology</a:t>
              </a:r>
              <a:endParaRPr lang="en-US" dirty="0">
                <a:solidFill>
                  <a:schemeClr val="tx1"/>
                </a:solidFill>
                <a:ea typeface="+mn-ea"/>
                <a:cs typeface="+mn-cs"/>
              </a:endParaRPr>
            </a:p>
          </p:txBody>
        </p:sp>
        <p:sp>
          <p:nvSpPr>
            <p:cNvPr id="27" name="Oval 26"/>
            <p:cNvSpPr/>
            <p:nvPr/>
          </p:nvSpPr>
          <p:spPr>
            <a:xfrm>
              <a:off x="3443234" y="239416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1600" b="1" dirty="0">
                  <a:solidFill>
                    <a:srgbClr val="FFFFFF"/>
                  </a:solidFill>
                  <a:sym typeface="Helvetica Light"/>
                </a:rPr>
                <a:t>1</a:t>
              </a:r>
              <a:endParaRPr kumimoji="0" lang="en-US" sz="1600"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40" name="Group 39"/>
          <p:cNvGrpSpPr/>
          <p:nvPr/>
        </p:nvGrpSpPr>
        <p:grpSpPr>
          <a:xfrm>
            <a:off x="6083305" y="4502393"/>
            <a:ext cx="2823454" cy="568218"/>
            <a:chOff x="3443234" y="3306053"/>
            <a:chExt cx="2823454" cy="568218"/>
          </a:xfrm>
        </p:grpSpPr>
        <p:sp>
          <p:nvSpPr>
            <p:cNvPr id="41" name="TextBox 40"/>
            <p:cNvSpPr txBox="1"/>
            <p:nvPr/>
          </p:nvSpPr>
          <p:spPr>
            <a:xfrm>
              <a:off x="4063043" y="3306053"/>
              <a:ext cx="2203645"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smtClean="0">
                  <a:solidFill>
                    <a:schemeClr val="tx1"/>
                  </a:solidFill>
                  <a:ea typeface="+mn-ea"/>
                  <a:cs typeface="+mn-cs"/>
                </a:rPr>
                <a:t>Interactions with other facilities</a:t>
              </a:r>
              <a:endParaRPr lang="en-US" dirty="0">
                <a:solidFill>
                  <a:schemeClr val="tx1"/>
                </a:solidFill>
                <a:ea typeface="+mn-ea"/>
                <a:cs typeface="+mn-cs"/>
              </a:endParaRPr>
            </a:p>
          </p:txBody>
        </p:sp>
        <p:sp>
          <p:nvSpPr>
            <p:cNvPr id="42" name="Oval 41"/>
            <p:cNvSpPr/>
            <p:nvPr/>
          </p:nvSpPr>
          <p:spPr>
            <a:xfrm>
              <a:off x="3443234" y="3342447"/>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1600" b="1" dirty="0">
                  <a:solidFill>
                    <a:srgbClr val="FFFFFF"/>
                  </a:solidFill>
                  <a:sym typeface="Helvetica Light"/>
                </a:rPr>
                <a:t>2</a:t>
              </a:r>
              <a:endParaRPr kumimoji="0" lang="en-US" sz="1600" b="1"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43" name="Group 42"/>
          <p:cNvGrpSpPr/>
          <p:nvPr/>
        </p:nvGrpSpPr>
        <p:grpSpPr>
          <a:xfrm>
            <a:off x="6083305" y="5877399"/>
            <a:ext cx="2823454" cy="568218"/>
            <a:chOff x="3443234" y="4254339"/>
            <a:chExt cx="2823454" cy="568218"/>
          </a:xfrm>
        </p:grpSpPr>
        <p:sp>
          <p:nvSpPr>
            <p:cNvPr id="44" name="TextBox 43"/>
            <p:cNvSpPr txBox="1"/>
            <p:nvPr/>
          </p:nvSpPr>
          <p:spPr>
            <a:xfrm>
              <a:off x="4063043" y="4254339"/>
              <a:ext cx="2203645"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dirty="0" smtClean="0">
                  <a:solidFill>
                    <a:schemeClr val="tx1"/>
                  </a:solidFill>
                  <a:ea typeface="+mn-ea"/>
                  <a:cs typeface="+mn-cs"/>
                </a:rPr>
                <a:t>Stigma associated with mental illness</a:t>
              </a:r>
              <a:endParaRPr lang="en-US" dirty="0">
                <a:solidFill>
                  <a:schemeClr val="tx1"/>
                </a:solidFill>
                <a:ea typeface="+mn-ea"/>
                <a:cs typeface="+mn-cs"/>
              </a:endParaRPr>
            </a:p>
          </p:txBody>
        </p:sp>
        <p:sp>
          <p:nvSpPr>
            <p:cNvPr id="45" name="Oval 44"/>
            <p:cNvSpPr/>
            <p:nvPr/>
          </p:nvSpPr>
          <p:spPr>
            <a:xfrm>
              <a:off x="3443234" y="429073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1600" b="1" dirty="0">
                  <a:solidFill>
                    <a:srgbClr val="FFFFFF"/>
                  </a:solidFill>
                  <a:sym typeface="Helvetica Light"/>
                </a:rPr>
                <a:t>3</a:t>
              </a:r>
              <a:endParaRPr kumimoji="0" lang="en-US" sz="1600" b="1" i="0" u="none" strike="noStrike" cap="none" spc="0" normalizeH="0" baseline="0" dirty="0">
                <a:ln>
                  <a:noFill/>
                </a:ln>
                <a:solidFill>
                  <a:srgbClr val="FFFFFF"/>
                </a:solidFill>
                <a:effectLst/>
                <a:uFillTx/>
                <a:latin typeface="+mn-lt"/>
                <a:ea typeface="+mn-ea"/>
                <a:cs typeface="+mn-cs"/>
                <a:sym typeface="Helvetica Light"/>
              </a:endParaRPr>
            </a:p>
          </p:txBody>
        </p:sp>
      </p:grpSp>
      <p:sp>
        <p:nvSpPr>
          <p:cNvPr id="46" name="TextBox 45"/>
          <p:cNvSpPr txBox="1"/>
          <p:nvPr/>
        </p:nvSpPr>
        <p:spPr>
          <a:xfrm>
            <a:off x="2470733" y="2222131"/>
            <a:ext cx="1392074" cy="550025"/>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pPr algn="ctr"/>
            <a:r>
              <a:rPr lang="en-US" sz="2400" dirty="0">
                <a:solidFill>
                  <a:schemeClr val="tx1"/>
                </a:solidFill>
                <a:ea typeface="+mn-ea"/>
                <a:cs typeface="+mn-cs"/>
              </a:rPr>
              <a:t>M</a:t>
            </a:r>
            <a:r>
              <a:rPr lang="en-US" sz="2400" dirty="0" smtClean="0">
                <a:solidFill>
                  <a:schemeClr val="tx1"/>
                </a:solidFill>
                <a:ea typeface="+mn-ea"/>
                <a:cs typeface="+mn-cs"/>
              </a:rPr>
              <a:t>ember</a:t>
            </a:r>
            <a:endParaRPr lang="en-US" sz="2400" dirty="0">
              <a:solidFill>
                <a:schemeClr val="tx1"/>
              </a:solidFill>
              <a:ea typeface="+mn-ea"/>
              <a:cs typeface="+mn-cs"/>
            </a:endParaRPr>
          </a:p>
        </p:txBody>
      </p:sp>
      <p:sp>
        <p:nvSpPr>
          <p:cNvPr id="47" name="TextBox 46"/>
          <p:cNvSpPr txBox="1"/>
          <p:nvPr/>
        </p:nvSpPr>
        <p:spPr>
          <a:xfrm>
            <a:off x="6080760" y="2222131"/>
            <a:ext cx="2828544" cy="550025"/>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pPr algn="ctr"/>
            <a:r>
              <a:rPr lang="en-US" sz="2400" dirty="0" smtClean="0">
                <a:solidFill>
                  <a:schemeClr val="tx1"/>
                </a:solidFill>
                <a:ea typeface="+mn-ea"/>
                <a:cs typeface="+mn-cs"/>
              </a:rPr>
              <a:t>Systemic</a:t>
            </a:r>
            <a:endParaRPr lang="en-US" sz="2400" dirty="0">
              <a:solidFill>
                <a:schemeClr val="tx1"/>
              </a:solidFill>
              <a:ea typeface="+mn-ea"/>
              <a:cs typeface="+mn-cs"/>
            </a:endParaRPr>
          </a:p>
        </p:txBody>
      </p:sp>
      <p:sp>
        <p:nvSpPr>
          <p:cNvPr id="28" name="TextBox 27"/>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6300" y="38100"/>
            <a:ext cx="1752600" cy="841450"/>
          </a:xfrm>
          <a:prstGeom prst="rect">
            <a:avLst/>
          </a:prstGeom>
        </p:spPr>
      </p:pic>
      <p:sp>
        <p:nvSpPr>
          <p:cNvPr id="30" name="TextBox 29"/>
          <p:cNvSpPr txBox="1"/>
          <p:nvPr/>
        </p:nvSpPr>
        <p:spPr>
          <a:xfrm>
            <a:off x="11894820" y="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74856" y="63984"/>
            <a:ext cx="1790723" cy="834103"/>
          </a:xfrm>
          <a:prstGeom prst="rect">
            <a:avLst/>
          </a:prstGeom>
        </p:spPr>
      </p:pic>
      <p:sp>
        <p:nvSpPr>
          <p:cNvPr id="32" name="TextBox 31"/>
          <p:cNvSpPr txBox="1"/>
          <p:nvPr/>
        </p:nvSpPr>
        <p:spPr>
          <a:xfrm>
            <a:off x="11925300" y="7620"/>
            <a:ext cx="2735580" cy="97536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8657" y="22361"/>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2870" y="7569200"/>
            <a:ext cx="406400" cy="406400"/>
          </a:xfrm>
          <a:prstGeom prst="rect">
            <a:avLst/>
          </a:prstGeom>
        </p:spPr>
      </p:pic>
    </p:spTree>
    <p:extLst>
      <p:ext uri="{BB962C8B-B14F-4D97-AF65-F5344CB8AC3E}">
        <p14:creationId xmlns:p14="http://schemas.microsoft.com/office/powerpoint/2010/main" val="9975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900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2" presetClass="entr" presetSubtype="4" fill="hold" nodeType="withEffect">
                                  <p:stCondLst>
                                    <p:cond delay="150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20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00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700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4800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1000" fill="hold"/>
                                        <p:tgtEl>
                                          <p:spTgt spid="40"/>
                                        </p:tgtEl>
                                        <p:attrNameLst>
                                          <p:attrName>ppt_x</p:attrName>
                                        </p:attrNameLst>
                                      </p:cBhvr>
                                      <p:tavLst>
                                        <p:tav tm="0">
                                          <p:val>
                                            <p:strVal val="#ppt_x"/>
                                          </p:val>
                                        </p:tav>
                                        <p:tav tm="100000">
                                          <p:val>
                                            <p:strVal val="#ppt_x"/>
                                          </p:val>
                                        </p:tav>
                                      </p:tavLst>
                                    </p:anim>
                                    <p:anim calcmode="lin" valueType="num">
                                      <p:cBhvr additive="base">
                                        <p:cTn id="30" dur="10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5700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1000" fill="hold"/>
                                        <p:tgtEl>
                                          <p:spTgt spid="43"/>
                                        </p:tgtEl>
                                        <p:attrNameLst>
                                          <p:attrName>ppt_x</p:attrName>
                                        </p:attrNameLst>
                                      </p:cBhvr>
                                      <p:tavLst>
                                        <p:tav tm="0">
                                          <p:val>
                                            <p:strVal val="#ppt_x"/>
                                          </p:val>
                                        </p:tav>
                                        <p:tav tm="100000">
                                          <p:val>
                                            <p:strVal val="#ppt_x"/>
                                          </p:val>
                                        </p:tav>
                                      </p:tavLst>
                                    </p:anim>
                                    <p:anim calcmode="lin" valueType="num">
                                      <p:cBhvr additive="base">
                                        <p:cTn id="34"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5948"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46" grpId="0" animBg="1"/>
      <p:bldP spid="47" grpId="0" animBg="1"/>
    </p:bldLst>
  </p:timing>
</p:sld>
</file>

<file path=ppt/theme/theme1.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4DCD64554AC34A9F6C52D61D3F5336" ma:contentTypeVersion="5" ma:contentTypeDescription="Create a new document." ma:contentTypeScope="" ma:versionID="9d5e8e6a0e98c15218dff54eb3b20f8e">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374595-ADF7-44CF-B51C-AB6B6752F11C}">
  <ds:schemaRefs>
    <ds:schemaRef ds:uri="http://schemas.microsoft.com/sharepoint/v3/contenttype/forms"/>
  </ds:schemaRefs>
</ds:datastoreItem>
</file>

<file path=customXml/itemProps2.xml><?xml version="1.0" encoding="utf-8"?>
<ds:datastoreItem xmlns:ds="http://schemas.openxmlformats.org/officeDocument/2006/customXml" ds:itemID="{504E41F6-E51B-4E81-B188-E0739491F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D9A1FC4-6B83-4747-B64C-9DA4F525654B}">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4981</TotalTime>
  <Words>1748</Words>
  <Application>Microsoft Office PowerPoint</Application>
  <PresentationFormat>Custom</PresentationFormat>
  <Paragraphs>131</Paragraphs>
  <Slides>11</Slides>
  <Notes>11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MS PGothic</vt:lpstr>
      <vt:lpstr>Arial</vt:lpstr>
      <vt:lpstr>Calibri</vt:lpstr>
      <vt:lpstr>Calibri Light</vt:lpstr>
      <vt:lpstr>Helvetica Light</vt:lpstr>
      <vt:lpstr>Lato Light</vt:lpstr>
      <vt:lpstr>Lato Regular</vt:lpstr>
      <vt:lpstr>LucidaGrande</vt:lpstr>
      <vt:lpstr>Source Sans Pro</vt:lpstr>
      <vt:lpstr>Wingdings</vt:lpstr>
      <vt:lpstr>Custom Design</vt:lpstr>
      <vt:lpstr>Care Coordination</vt:lpstr>
      <vt:lpstr>Provider Engagement Series</vt:lpstr>
      <vt:lpstr>Learning Objectives</vt:lpstr>
      <vt:lpstr>What is Care Coordination?</vt:lpstr>
      <vt:lpstr>Why Should I Coordinate Care?</vt:lpstr>
      <vt:lpstr>Who Should I Coordinate Care With?</vt:lpstr>
      <vt:lpstr>Coordination of Care Activities</vt:lpstr>
      <vt:lpstr>What Could Happen If I Don’t Coordinate Care?</vt:lpstr>
      <vt:lpstr>Barriers to Care Coordination</vt:lpstr>
      <vt:lpstr>Our Mission:</vt:lpstr>
      <vt:lpstr>PowerPoint Presentation</vt:lpstr>
    </vt:vector>
  </TitlesOfParts>
  <Manager>A. Courtney, SPM SXP</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WC_2017 Master PPTx LIBRARY_16x9 Format</dc:title>
  <dc:subject>Full Library Images</dc:subject>
  <dc:creator>Stellar X Productions</dc:creator>
  <cp:keywords/>
  <dc:description/>
  <cp:lastModifiedBy>Toensing, Daniel</cp:lastModifiedBy>
  <cp:revision>211</cp:revision>
  <cp:lastPrinted>2017-09-17T09:25:22Z</cp:lastPrinted>
  <dcterms:created xsi:type="dcterms:W3CDTF">2017-08-24T01:06:42Z</dcterms:created>
  <dcterms:modified xsi:type="dcterms:W3CDTF">2021-04-12T18:27:49Z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0x010100E54DCD64554AC34A9F6C52D61D3F5336</vt:lpwstr>
  </property>
</Properties>
</file>